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 id="2147483760" r:id="rId2"/>
  </p:sldMasterIdLst>
  <p:notesMasterIdLst>
    <p:notesMasterId r:id="rId14"/>
  </p:notesMasterIdLst>
  <p:sldIdLst>
    <p:sldId id="257" r:id="rId3"/>
    <p:sldId id="316" r:id="rId4"/>
    <p:sldId id="381" r:id="rId5"/>
    <p:sldId id="380" r:id="rId6"/>
    <p:sldId id="366" r:id="rId7"/>
    <p:sldId id="379" r:id="rId8"/>
    <p:sldId id="382" r:id="rId9"/>
    <p:sldId id="384" r:id="rId10"/>
    <p:sldId id="383" r:id="rId11"/>
    <p:sldId id="385" r:id="rId12"/>
    <p:sldId id="38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326" autoAdjust="0"/>
  </p:normalViewPr>
  <p:slideViewPr>
    <p:cSldViewPr snapToGrid="0">
      <p:cViewPr varScale="1">
        <p:scale>
          <a:sx n="82" d="100"/>
          <a:sy n="82" d="100"/>
        </p:scale>
        <p:origin x="16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D0EA4-6473-4E9C-A6E9-9914DF318F91}"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51574B53-30D8-4ACE-B4A3-166593DE1B51}">
      <dgm:prSet/>
      <dgm:spPr/>
      <dgm:t>
        <a:bodyPr/>
        <a:lstStyle/>
        <a:p>
          <a:r>
            <a:rPr lang="en-AU"/>
            <a:t>Complete Step 1 and Step 2 before the end of the lesson.</a:t>
          </a:r>
          <a:endParaRPr lang="en-US"/>
        </a:p>
      </dgm:t>
    </dgm:pt>
    <dgm:pt modelId="{92C8BA60-4C4F-471E-B39F-A61D48D5E04B}" type="parTrans" cxnId="{368DD241-35E1-455B-B6B5-1C7F5D27179E}">
      <dgm:prSet/>
      <dgm:spPr/>
      <dgm:t>
        <a:bodyPr/>
        <a:lstStyle/>
        <a:p>
          <a:endParaRPr lang="en-US"/>
        </a:p>
      </dgm:t>
    </dgm:pt>
    <dgm:pt modelId="{2CB46E3B-780A-4A98-9B00-C34799BE96A0}" type="sibTrans" cxnId="{368DD241-35E1-455B-B6B5-1C7F5D27179E}">
      <dgm:prSet/>
      <dgm:spPr/>
      <dgm:t>
        <a:bodyPr/>
        <a:lstStyle/>
        <a:p>
          <a:endParaRPr lang="en-US"/>
        </a:p>
      </dgm:t>
    </dgm:pt>
    <dgm:pt modelId="{E59AA761-DB20-48F9-A221-22B445F31193}">
      <dgm:prSet/>
      <dgm:spPr/>
      <dgm:t>
        <a:bodyPr/>
        <a:lstStyle/>
        <a:p>
          <a:r>
            <a:rPr lang="en-AU"/>
            <a:t>Everyone needs to have information written in Step 1 and Step 2.</a:t>
          </a:r>
          <a:endParaRPr lang="en-US"/>
        </a:p>
      </dgm:t>
    </dgm:pt>
    <dgm:pt modelId="{97EA1C66-AFAA-437B-A7CC-6C480086DF82}" type="parTrans" cxnId="{9B7BAA31-47D1-4303-BB77-3675E2E18247}">
      <dgm:prSet/>
      <dgm:spPr/>
      <dgm:t>
        <a:bodyPr/>
        <a:lstStyle/>
        <a:p>
          <a:endParaRPr lang="en-US"/>
        </a:p>
      </dgm:t>
    </dgm:pt>
    <dgm:pt modelId="{204A2385-2500-4900-9EF7-C3E46636B2FD}" type="sibTrans" cxnId="{9B7BAA31-47D1-4303-BB77-3675E2E18247}">
      <dgm:prSet/>
      <dgm:spPr/>
      <dgm:t>
        <a:bodyPr/>
        <a:lstStyle/>
        <a:p>
          <a:endParaRPr lang="en-US"/>
        </a:p>
      </dgm:t>
    </dgm:pt>
    <dgm:pt modelId="{1921D0C2-CEF2-4619-8340-D71537710AA6}">
      <dgm:prSet/>
      <dgm:spPr/>
      <dgm:t>
        <a:bodyPr/>
        <a:lstStyle/>
        <a:p>
          <a:r>
            <a:rPr lang="en-AU" dirty="0"/>
            <a:t>We are continuing with Step 3 and 4 next lesson.</a:t>
          </a:r>
          <a:endParaRPr lang="en-US" dirty="0"/>
        </a:p>
      </dgm:t>
    </dgm:pt>
    <dgm:pt modelId="{BA48234B-A322-4831-9EBB-D54592B63654}" type="parTrans" cxnId="{4A683BFF-761E-4956-8444-817BEDF05DAA}">
      <dgm:prSet/>
      <dgm:spPr/>
      <dgm:t>
        <a:bodyPr/>
        <a:lstStyle/>
        <a:p>
          <a:endParaRPr lang="en-US"/>
        </a:p>
      </dgm:t>
    </dgm:pt>
    <dgm:pt modelId="{38AE54DA-C015-4818-BB4A-39C6AC153907}" type="sibTrans" cxnId="{4A683BFF-761E-4956-8444-817BEDF05DAA}">
      <dgm:prSet/>
      <dgm:spPr/>
      <dgm:t>
        <a:bodyPr/>
        <a:lstStyle/>
        <a:p>
          <a:endParaRPr lang="en-US"/>
        </a:p>
      </dgm:t>
    </dgm:pt>
    <dgm:pt modelId="{B01E739D-7D2B-40CD-9F8A-BB1A17E62530}" type="pres">
      <dgm:prSet presAssocID="{99BD0EA4-6473-4E9C-A6E9-9914DF318F91}" presName="outerComposite" presStyleCnt="0">
        <dgm:presLayoutVars>
          <dgm:chMax val="5"/>
          <dgm:dir/>
          <dgm:resizeHandles val="exact"/>
        </dgm:presLayoutVars>
      </dgm:prSet>
      <dgm:spPr/>
    </dgm:pt>
    <dgm:pt modelId="{29A86524-E07C-4DA1-9B45-29A0EE8DD6FD}" type="pres">
      <dgm:prSet presAssocID="{99BD0EA4-6473-4E9C-A6E9-9914DF318F91}" presName="dummyMaxCanvas" presStyleCnt="0">
        <dgm:presLayoutVars/>
      </dgm:prSet>
      <dgm:spPr/>
    </dgm:pt>
    <dgm:pt modelId="{6912559B-1E7B-48A9-A427-D8AE318C7C52}" type="pres">
      <dgm:prSet presAssocID="{99BD0EA4-6473-4E9C-A6E9-9914DF318F91}" presName="ThreeNodes_1" presStyleLbl="node1" presStyleIdx="0" presStyleCnt="3">
        <dgm:presLayoutVars>
          <dgm:bulletEnabled val="1"/>
        </dgm:presLayoutVars>
      </dgm:prSet>
      <dgm:spPr/>
    </dgm:pt>
    <dgm:pt modelId="{EBF2E063-DF31-41A8-86C9-05CA0404F43C}" type="pres">
      <dgm:prSet presAssocID="{99BD0EA4-6473-4E9C-A6E9-9914DF318F91}" presName="ThreeNodes_2" presStyleLbl="node1" presStyleIdx="1" presStyleCnt="3">
        <dgm:presLayoutVars>
          <dgm:bulletEnabled val="1"/>
        </dgm:presLayoutVars>
      </dgm:prSet>
      <dgm:spPr/>
    </dgm:pt>
    <dgm:pt modelId="{1B1BAF73-C510-4723-B4E7-E91DC8F244C8}" type="pres">
      <dgm:prSet presAssocID="{99BD0EA4-6473-4E9C-A6E9-9914DF318F91}" presName="ThreeNodes_3" presStyleLbl="node1" presStyleIdx="2" presStyleCnt="3">
        <dgm:presLayoutVars>
          <dgm:bulletEnabled val="1"/>
        </dgm:presLayoutVars>
      </dgm:prSet>
      <dgm:spPr/>
    </dgm:pt>
    <dgm:pt modelId="{90E389AF-9475-41D0-B4E2-E834D83C4F63}" type="pres">
      <dgm:prSet presAssocID="{99BD0EA4-6473-4E9C-A6E9-9914DF318F91}" presName="ThreeConn_1-2" presStyleLbl="fgAccFollowNode1" presStyleIdx="0" presStyleCnt="2">
        <dgm:presLayoutVars>
          <dgm:bulletEnabled val="1"/>
        </dgm:presLayoutVars>
      </dgm:prSet>
      <dgm:spPr/>
    </dgm:pt>
    <dgm:pt modelId="{6B11B296-EA8E-463A-A632-9E01F65C0A88}" type="pres">
      <dgm:prSet presAssocID="{99BD0EA4-6473-4E9C-A6E9-9914DF318F91}" presName="ThreeConn_2-3" presStyleLbl="fgAccFollowNode1" presStyleIdx="1" presStyleCnt="2">
        <dgm:presLayoutVars>
          <dgm:bulletEnabled val="1"/>
        </dgm:presLayoutVars>
      </dgm:prSet>
      <dgm:spPr/>
    </dgm:pt>
    <dgm:pt modelId="{AA4A3A40-6F32-44F2-9101-2E44254060AE}" type="pres">
      <dgm:prSet presAssocID="{99BD0EA4-6473-4E9C-A6E9-9914DF318F91}" presName="ThreeNodes_1_text" presStyleLbl="node1" presStyleIdx="2" presStyleCnt="3">
        <dgm:presLayoutVars>
          <dgm:bulletEnabled val="1"/>
        </dgm:presLayoutVars>
      </dgm:prSet>
      <dgm:spPr/>
    </dgm:pt>
    <dgm:pt modelId="{DF6BF995-BEC6-4B4D-B8F3-F477A1B2F9D8}" type="pres">
      <dgm:prSet presAssocID="{99BD0EA4-6473-4E9C-A6E9-9914DF318F91}" presName="ThreeNodes_2_text" presStyleLbl="node1" presStyleIdx="2" presStyleCnt="3">
        <dgm:presLayoutVars>
          <dgm:bulletEnabled val="1"/>
        </dgm:presLayoutVars>
      </dgm:prSet>
      <dgm:spPr/>
    </dgm:pt>
    <dgm:pt modelId="{D61A5066-D912-4F29-BBB6-B2EF2F995A9F}" type="pres">
      <dgm:prSet presAssocID="{99BD0EA4-6473-4E9C-A6E9-9914DF318F91}" presName="ThreeNodes_3_text" presStyleLbl="node1" presStyleIdx="2" presStyleCnt="3">
        <dgm:presLayoutVars>
          <dgm:bulletEnabled val="1"/>
        </dgm:presLayoutVars>
      </dgm:prSet>
      <dgm:spPr/>
    </dgm:pt>
  </dgm:ptLst>
  <dgm:cxnLst>
    <dgm:cxn modelId="{9B7BAA31-47D1-4303-BB77-3675E2E18247}" srcId="{99BD0EA4-6473-4E9C-A6E9-9914DF318F91}" destId="{E59AA761-DB20-48F9-A221-22B445F31193}" srcOrd="1" destOrd="0" parTransId="{97EA1C66-AFAA-437B-A7CC-6C480086DF82}" sibTransId="{204A2385-2500-4900-9EF7-C3E46636B2FD}"/>
    <dgm:cxn modelId="{9C0D673A-9E81-4A16-8E55-82222B41956F}" type="presOf" srcId="{E59AA761-DB20-48F9-A221-22B445F31193}" destId="{DF6BF995-BEC6-4B4D-B8F3-F477A1B2F9D8}" srcOrd="1" destOrd="0" presId="urn:microsoft.com/office/officeart/2005/8/layout/vProcess5"/>
    <dgm:cxn modelId="{368DD241-35E1-455B-B6B5-1C7F5D27179E}" srcId="{99BD0EA4-6473-4E9C-A6E9-9914DF318F91}" destId="{51574B53-30D8-4ACE-B4A3-166593DE1B51}" srcOrd="0" destOrd="0" parTransId="{92C8BA60-4C4F-471E-B39F-A61D48D5E04B}" sibTransId="{2CB46E3B-780A-4A98-9B00-C34799BE96A0}"/>
    <dgm:cxn modelId="{6323D050-837B-4988-AC82-AE7315AF89CB}" type="presOf" srcId="{2CB46E3B-780A-4A98-9B00-C34799BE96A0}" destId="{90E389AF-9475-41D0-B4E2-E834D83C4F63}" srcOrd="0" destOrd="0" presId="urn:microsoft.com/office/officeart/2005/8/layout/vProcess5"/>
    <dgm:cxn modelId="{998A4553-13A1-442F-BF1D-A94294EA1074}" type="presOf" srcId="{1921D0C2-CEF2-4619-8340-D71537710AA6}" destId="{1B1BAF73-C510-4723-B4E7-E91DC8F244C8}" srcOrd="0" destOrd="0" presId="urn:microsoft.com/office/officeart/2005/8/layout/vProcess5"/>
    <dgm:cxn modelId="{23675557-B8A7-4F33-AA23-FDA8865AC53A}" type="presOf" srcId="{204A2385-2500-4900-9EF7-C3E46636B2FD}" destId="{6B11B296-EA8E-463A-A632-9E01F65C0A88}" srcOrd="0" destOrd="0" presId="urn:microsoft.com/office/officeart/2005/8/layout/vProcess5"/>
    <dgm:cxn modelId="{D3AEB757-82D7-4D66-AA85-17F3429B122D}" type="presOf" srcId="{E59AA761-DB20-48F9-A221-22B445F31193}" destId="{EBF2E063-DF31-41A8-86C9-05CA0404F43C}" srcOrd="0" destOrd="0" presId="urn:microsoft.com/office/officeart/2005/8/layout/vProcess5"/>
    <dgm:cxn modelId="{C28FB857-BE82-43F0-85AA-84E17F565E06}" type="presOf" srcId="{99BD0EA4-6473-4E9C-A6E9-9914DF318F91}" destId="{B01E739D-7D2B-40CD-9F8A-BB1A17E62530}" srcOrd="0" destOrd="0" presId="urn:microsoft.com/office/officeart/2005/8/layout/vProcess5"/>
    <dgm:cxn modelId="{394DBEC6-08E3-44D5-A629-04B4F1217458}" type="presOf" srcId="{51574B53-30D8-4ACE-B4A3-166593DE1B51}" destId="{AA4A3A40-6F32-44F2-9101-2E44254060AE}" srcOrd="1" destOrd="0" presId="urn:microsoft.com/office/officeart/2005/8/layout/vProcess5"/>
    <dgm:cxn modelId="{74B811D9-7D34-4B46-81F2-2C75A372122C}" type="presOf" srcId="{51574B53-30D8-4ACE-B4A3-166593DE1B51}" destId="{6912559B-1E7B-48A9-A427-D8AE318C7C52}" srcOrd="0" destOrd="0" presId="urn:microsoft.com/office/officeart/2005/8/layout/vProcess5"/>
    <dgm:cxn modelId="{CB9D07E3-30EC-455A-A50B-3D87A9B03E45}" type="presOf" srcId="{1921D0C2-CEF2-4619-8340-D71537710AA6}" destId="{D61A5066-D912-4F29-BBB6-B2EF2F995A9F}" srcOrd="1" destOrd="0" presId="urn:microsoft.com/office/officeart/2005/8/layout/vProcess5"/>
    <dgm:cxn modelId="{4A683BFF-761E-4956-8444-817BEDF05DAA}" srcId="{99BD0EA4-6473-4E9C-A6E9-9914DF318F91}" destId="{1921D0C2-CEF2-4619-8340-D71537710AA6}" srcOrd="2" destOrd="0" parTransId="{BA48234B-A322-4831-9EBB-D54592B63654}" sibTransId="{38AE54DA-C015-4818-BB4A-39C6AC153907}"/>
    <dgm:cxn modelId="{656BCC89-F8E4-48E5-BC13-30B73CF06BA5}" type="presParOf" srcId="{B01E739D-7D2B-40CD-9F8A-BB1A17E62530}" destId="{29A86524-E07C-4DA1-9B45-29A0EE8DD6FD}" srcOrd="0" destOrd="0" presId="urn:microsoft.com/office/officeart/2005/8/layout/vProcess5"/>
    <dgm:cxn modelId="{3673D114-2B44-43AD-8E5F-BD5D8AF94589}" type="presParOf" srcId="{B01E739D-7D2B-40CD-9F8A-BB1A17E62530}" destId="{6912559B-1E7B-48A9-A427-D8AE318C7C52}" srcOrd="1" destOrd="0" presId="urn:microsoft.com/office/officeart/2005/8/layout/vProcess5"/>
    <dgm:cxn modelId="{578CDCE5-B9B8-4FE7-828C-106AE0202957}" type="presParOf" srcId="{B01E739D-7D2B-40CD-9F8A-BB1A17E62530}" destId="{EBF2E063-DF31-41A8-86C9-05CA0404F43C}" srcOrd="2" destOrd="0" presId="urn:microsoft.com/office/officeart/2005/8/layout/vProcess5"/>
    <dgm:cxn modelId="{2912277B-B32E-488F-ADF7-338863308007}" type="presParOf" srcId="{B01E739D-7D2B-40CD-9F8A-BB1A17E62530}" destId="{1B1BAF73-C510-4723-B4E7-E91DC8F244C8}" srcOrd="3" destOrd="0" presId="urn:microsoft.com/office/officeart/2005/8/layout/vProcess5"/>
    <dgm:cxn modelId="{E71D0B03-9C28-4424-B550-3A569C476752}" type="presParOf" srcId="{B01E739D-7D2B-40CD-9F8A-BB1A17E62530}" destId="{90E389AF-9475-41D0-B4E2-E834D83C4F63}" srcOrd="4" destOrd="0" presId="urn:microsoft.com/office/officeart/2005/8/layout/vProcess5"/>
    <dgm:cxn modelId="{FA1183AF-3248-4442-B4FB-AC0BBD9691FF}" type="presParOf" srcId="{B01E739D-7D2B-40CD-9F8A-BB1A17E62530}" destId="{6B11B296-EA8E-463A-A632-9E01F65C0A88}" srcOrd="5" destOrd="0" presId="urn:microsoft.com/office/officeart/2005/8/layout/vProcess5"/>
    <dgm:cxn modelId="{4ACEA186-56B0-48A7-AB09-85C1A555575F}" type="presParOf" srcId="{B01E739D-7D2B-40CD-9F8A-BB1A17E62530}" destId="{AA4A3A40-6F32-44F2-9101-2E44254060AE}" srcOrd="6" destOrd="0" presId="urn:microsoft.com/office/officeart/2005/8/layout/vProcess5"/>
    <dgm:cxn modelId="{529A0508-49B1-4179-8CB7-E3D07FEDCA47}" type="presParOf" srcId="{B01E739D-7D2B-40CD-9F8A-BB1A17E62530}" destId="{DF6BF995-BEC6-4B4D-B8F3-F477A1B2F9D8}" srcOrd="7" destOrd="0" presId="urn:microsoft.com/office/officeart/2005/8/layout/vProcess5"/>
    <dgm:cxn modelId="{52F2793A-1D68-4DFE-9C19-CC183A0A10D8}" type="presParOf" srcId="{B01E739D-7D2B-40CD-9F8A-BB1A17E62530}" destId="{D61A5066-D912-4F29-BBB6-B2EF2F995A9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2559B-1E7B-48A9-A427-D8AE318C7C52}">
      <dsp:nvSpPr>
        <dsp:cNvPr id="0" name=""/>
        <dsp:cNvSpPr/>
      </dsp:nvSpPr>
      <dsp:spPr>
        <a:xfrm>
          <a:off x="0" y="0"/>
          <a:ext cx="4795678" cy="1476375"/>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kern="1200"/>
            <a:t>Complete Step 1 and Step 2 before the end of the lesson.</a:t>
          </a:r>
          <a:endParaRPr lang="en-US" sz="2600" kern="1200"/>
        </a:p>
      </dsp:txBody>
      <dsp:txXfrm>
        <a:off x="43242" y="43242"/>
        <a:ext cx="3202554" cy="1389891"/>
      </dsp:txXfrm>
    </dsp:sp>
    <dsp:sp modelId="{EBF2E063-DF31-41A8-86C9-05CA0404F43C}">
      <dsp:nvSpPr>
        <dsp:cNvPr id="0" name=""/>
        <dsp:cNvSpPr/>
      </dsp:nvSpPr>
      <dsp:spPr>
        <a:xfrm>
          <a:off x="423148" y="1722437"/>
          <a:ext cx="4795678" cy="1476375"/>
        </a:xfrm>
        <a:prstGeom prst="roundRect">
          <a:avLst>
            <a:gd name="adj" fmla="val 10000"/>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kern="1200"/>
            <a:t>Everyone needs to have information written in Step 1 and Step 2.</a:t>
          </a:r>
          <a:endParaRPr lang="en-US" sz="2600" kern="1200"/>
        </a:p>
      </dsp:txBody>
      <dsp:txXfrm>
        <a:off x="466390" y="1765679"/>
        <a:ext cx="3326402" cy="1389891"/>
      </dsp:txXfrm>
    </dsp:sp>
    <dsp:sp modelId="{1B1BAF73-C510-4723-B4E7-E91DC8F244C8}">
      <dsp:nvSpPr>
        <dsp:cNvPr id="0" name=""/>
        <dsp:cNvSpPr/>
      </dsp:nvSpPr>
      <dsp:spPr>
        <a:xfrm>
          <a:off x="846296" y="3444875"/>
          <a:ext cx="4795678" cy="1476375"/>
        </a:xfrm>
        <a:prstGeom prst="roundRect">
          <a:avLst>
            <a:gd name="adj" fmla="val 10000"/>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kern="1200" dirty="0"/>
            <a:t>We are continuing with Step 3 and 4 next lesson.</a:t>
          </a:r>
          <a:endParaRPr lang="en-US" sz="2600" kern="1200" dirty="0"/>
        </a:p>
      </dsp:txBody>
      <dsp:txXfrm>
        <a:off x="889538" y="3488117"/>
        <a:ext cx="3326402" cy="1389891"/>
      </dsp:txXfrm>
    </dsp:sp>
    <dsp:sp modelId="{90E389AF-9475-41D0-B4E2-E834D83C4F63}">
      <dsp:nvSpPr>
        <dsp:cNvPr id="0" name=""/>
        <dsp:cNvSpPr/>
      </dsp:nvSpPr>
      <dsp:spPr>
        <a:xfrm>
          <a:off x="3836035" y="1119584"/>
          <a:ext cx="959643" cy="959643"/>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51955" y="1119584"/>
        <a:ext cx="527803" cy="722131"/>
      </dsp:txXfrm>
    </dsp:sp>
    <dsp:sp modelId="{6B11B296-EA8E-463A-A632-9E01F65C0A88}">
      <dsp:nvSpPr>
        <dsp:cNvPr id="0" name=""/>
        <dsp:cNvSpPr/>
      </dsp:nvSpPr>
      <dsp:spPr>
        <a:xfrm>
          <a:off x="4259183" y="2832179"/>
          <a:ext cx="959643" cy="959643"/>
        </a:xfrm>
        <a:prstGeom prst="downArrow">
          <a:avLst>
            <a:gd name="adj1" fmla="val 55000"/>
            <a:gd name="adj2" fmla="val 45000"/>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75103" y="2832179"/>
        <a:ext cx="527803" cy="72213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3BB61-C902-4C26-8BCF-2631D5969D29}" type="datetimeFigureOut">
              <a:rPr lang="en-AU" smtClean="0"/>
              <a:t>27/05/2021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FE1C4-99CC-4556-ADB8-C964F0D9B89C}" type="slidenum">
              <a:rPr lang="en-AU" smtClean="0"/>
              <a:t>‹#›</a:t>
            </a:fld>
            <a:endParaRPr lang="en-AU"/>
          </a:p>
        </p:txBody>
      </p:sp>
    </p:spTree>
    <p:extLst>
      <p:ext uri="{BB962C8B-B14F-4D97-AF65-F5344CB8AC3E}">
        <p14:creationId xmlns:p14="http://schemas.microsoft.com/office/powerpoint/2010/main" val="374687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AU" dirty="0"/>
                  <a:t>Question 1</a:t>
                </a:r>
                <a:br>
                  <a:rPr lang="en-AU" dirty="0"/>
                </a:br>
                <a:r>
                  <a:rPr lang="en-AU" dirty="0"/>
                  <a:t>Mean = 30/7 = 4.285714… = 4.29</a:t>
                </a:r>
              </a:p>
              <a:p>
                <a:pPr marL="0" indent="0">
                  <a:buNone/>
                </a:pPr>
                <a:r>
                  <a:rPr lang="en-AU" dirty="0"/>
                  <a:t>Mode = 6</a:t>
                </a:r>
              </a:p>
              <a:p>
                <a:pPr marL="0" indent="0">
                  <a:buNone/>
                </a:pPr>
                <a:r>
                  <a:rPr lang="en-AU" dirty="0"/>
                  <a:t>2, 3, 3, 4, 6, 6, 6</a:t>
                </a:r>
              </a:p>
              <a:p>
                <a:pPr marL="0" indent="0">
                  <a:buNone/>
                </a:pPr>
                <a:r>
                  <a:rPr lang="en-AU" dirty="0"/>
                  <a:t>Median = 4</a:t>
                </a:r>
              </a:p>
              <a:p>
                <a:pPr marL="0" indent="0">
                  <a:buNone/>
                </a:pPr>
                <a:r>
                  <a:rPr lang="en-AU" dirty="0"/>
                  <a:t>Range = 6-2 =4</a:t>
                </a:r>
              </a:p>
              <a:p>
                <a:pPr marL="0" indent="0">
                  <a:buNone/>
                </a:pPr>
                <a:endParaRPr lang="en-AU" dirty="0"/>
              </a:p>
              <a:p>
                <a:pPr marL="0" indent="0">
                  <a:buNone/>
                </a:pPr>
                <a:r>
                  <a:rPr lang="en-AU" dirty="0"/>
                  <a:t>Question 2</a:t>
                </a:r>
                <a:br>
                  <a:rPr lang="en-AU" dirty="0"/>
                </a:br>
                <a:r>
                  <a:rPr lang="en-AU" dirty="0"/>
                  <a:t>12 jobs completed in one week</a:t>
                </a:r>
              </a:p>
              <a:p>
                <a:pPr marL="0" indent="0">
                  <a:buNone/>
                </a:pPr>
                <a:r>
                  <a:rPr lang="en-AU" dirty="0"/>
                  <a:t>12*3=$36 in one week</a:t>
                </a:r>
              </a:p>
              <a:p>
                <a:pPr marL="0" indent="0">
                  <a:buNone/>
                </a:pPr>
                <a:r>
                  <a:rPr lang="en-AU" dirty="0"/>
                  <a:t>In two weeks, $72</a:t>
                </a:r>
              </a:p>
              <a:p>
                <a:pPr marL="0" indent="0">
                  <a:buNone/>
                </a:pPr>
                <a:endParaRPr lang="en-AU" dirty="0"/>
              </a:p>
            </p:txBody>
          </p:sp>
        </mc:Choice>
        <mc:Fallback xmlns="">
          <p:sp>
            <p:nvSpPr>
              <p:cNvPr id="3" name="Notes Placeholder 2"/>
              <p:cNvSpPr>
                <a:spLocks noGrp="1"/>
              </p:cNvSpPr>
              <p:nvPr>
                <p:ph type="body" idx="1"/>
              </p:nvPr>
            </p:nvSpPr>
            <p:spPr/>
            <p:txBody>
              <a:bodyPr/>
              <a:lstStyle/>
              <a:p>
                <a:pPr marL="228600" indent="-228600">
                  <a:buAutoNum type="arabicPeriod"/>
                </a:pPr>
                <a:r>
                  <a:rPr lang="en-AU" dirty="0"/>
                  <a:t>105.43</a:t>
                </a:r>
              </a:p>
              <a:p>
                <a:pPr marL="228600" indent="-228600">
                  <a:buAutoNum type="arabicPeriod"/>
                </a:pPr>
                <a:r>
                  <a:rPr lang="en-AU" dirty="0"/>
                  <a:t>e</a:t>
                </a:r>
              </a:p>
              <a:p>
                <a:pPr marL="228600" indent="-228600">
                  <a:buAutoNum type="arabicPeriod"/>
                </a:pPr>
                <a:r>
                  <a:rPr lang="en-AU" dirty="0"/>
                  <a:t>0.5</a:t>
                </a:r>
              </a:p>
              <a:p>
                <a:pPr marL="228600" indent="-228600">
                  <a:buAutoNum type="arabicPeriod"/>
                </a:pPr>
                <a:r>
                  <a:rPr lang="en-AU" b="0" i="0">
                    <a:latin typeface="Cambria Math" panose="02040503050406030204" pitchFamily="18" charset="0"/>
                  </a:rPr>
                  <a:t>1/5</a:t>
                </a:r>
                <a:endParaRPr lang="en-AU" dirty="0"/>
              </a:p>
              <a:p>
                <a:pPr marL="228600" indent="-228600">
                  <a:buAutoNum type="arabicPeriod"/>
                </a:pPr>
                <a:r>
                  <a:rPr lang="en-AU" dirty="0"/>
                  <a:t>Amelia took 250 seconds to finish the race.</a:t>
                </a:r>
              </a:p>
              <a:p>
                <a:pPr marL="228600" indent="-228600">
                  <a:buAutoNum type="arabicPeriod"/>
                </a:pPr>
                <a:endParaRPr lang="en-AU" dirty="0"/>
              </a:p>
            </p:txBody>
          </p:sp>
        </mc:Fallback>
      </mc:AlternateContent>
      <p:sp>
        <p:nvSpPr>
          <p:cNvPr id="4" name="Slide Number Placeholder 3"/>
          <p:cNvSpPr>
            <a:spLocks noGrp="1"/>
          </p:cNvSpPr>
          <p:nvPr>
            <p:ph type="sldNum" sz="quarter" idx="5"/>
          </p:nvPr>
        </p:nvSpPr>
        <p:spPr/>
        <p:txBody>
          <a:bodyPr/>
          <a:lstStyle/>
          <a:p>
            <a:fld id="{6D992F62-36E4-4495-8B54-FAECD2DEF7D2}" type="slidenum">
              <a:rPr lang="en-AU" smtClean="0"/>
              <a:t>2</a:t>
            </a:fld>
            <a:endParaRPr lang="en-AU"/>
          </a:p>
        </p:txBody>
      </p:sp>
    </p:spTree>
    <p:extLst>
      <p:ext uri="{BB962C8B-B14F-4D97-AF65-F5344CB8AC3E}">
        <p14:creationId xmlns:p14="http://schemas.microsoft.com/office/powerpoint/2010/main" val="2401726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baseline="0" dirty="0">
                <a:latin typeface="Helvetica 45 Light"/>
              </a:rPr>
              <a:t>Four Corners – Explain to students that a statement will be shown and they need to decide whether they agree or disagree with the statement. There is no right or wrong answer.</a:t>
            </a:r>
            <a:br>
              <a:rPr lang="en-GB" sz="1200" b="0" i="0" u="none" strike="noStrike" baseline="0" dirty="0">
                <a:latin typeface="Helvetica 45 Light"/>
              </a:rPr>
            </a:br>
            <a:br>
              <a:rPr lang="en-GB" sz="1200" b="0" i="0" u="none" strike="noStrike" baseline="0" dirty="0">
                <a:latin typeface="Helvetica 45 Light"/>
              </a:rPr>
            </a:br>
            <a:r>
              <a:rPr lang="en-GB" sz="1200" b="0" i="0" u="none" strike="noStrike" baseline="0" dirty="0">
                <a:latin typeface="Helvetica 45 Light"/>
              </a:rPr>
              <a:t>Point out which corners of the room correspond to ‘strongly agree’, agree, disagree and ‘strongly disagree’. </a:t>
            </a:r>
          </a:p>
          <a:p>
            <a:br>
              <a:rPr lang="en-GB" sz="1200" b="0" i="0" u="none" strike="noStrike" baseline="0" dirty="0">
                <a:latin typeface="Helvetica 45 Light"/>
              </a:rPr>
            </a:br>
            <a:r>
              <a:rPr lang="en-GB" sz="1200" b="0" i="0" u="none" strike="noStrike" baseline="0" dirty="0">
                <a:latin typeface="Helvetica 45 Light"/>
              </a:rPr>
              <a:t>1. Share this statement with students: Our school canteen (or community) should stop selling bottled water. </a:t>
            </a:r>
          </a:p>
          <a:p>
            <a:r>
              <a:rPr lang="en-GB" sz="1200" b="0" i="0" u="none" strike="noStrike" baseline="0" dirty="0">
                <a:latin typeface="HelveticaNeueLT Std Lt Ext"/>
              </a:rPr>
              <a:t>2. </a:t>
            </a:r>
            <a:r>
              <a:rPr lang="en-GB" sz="1200" b="0" i="0" u="none" strike="noStrike" baseline="0" dirty="0">
                <a:latin typeface="Helvetica 45 Light"/>
              </a:rPr>
              <a:t>Tell students that they will be standing in one of the corners of the room according to how they feel about the statement. Ask students to choose a place to stand. Give the students a few minutes to talk to the people near them and discuss why they have placed themselves where they are. Ask several students to explain to the class why they are standing where they are. </a:t>
            </a:r>
          </a:p>
          <a:p>
            <a:r>
              <a:rPr lang="en-GB" sz="1200" b="0" i="0" u="none" strike="noStrike" baseline="0" dirty="0">
                <a:latin typeface="HelveticaNeueLT Std Lt Ext"/>
              </a:rPr>
              <a:t>3. </a:t>
            </a:r>
            <a:r>
              <a:rPr lang="en-GB" sz="1200" b="0" i="0" u="none" strike="noStrike" baseline="0" dirty="0">
                <a:latin typeface="Helvetica 45 Light"/>
              </a:rPr>
              <a:t>Ask students to return to their seats and to record their position, and reason for choosing this position, in their books. </a:t>
            </a:r>
          </a:p>
          <a:p>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3</a:t>
            </a:fld>
            <a:endParaRPr lang="en-AU"/>
          </a:p>
        </p:txBody>
      </p:sp>
    </p:spTree>
    <p:extLst>
      <p:ext uri="{BB962C8B-B14F-4D97-AF65-F5344CB8AC3E}">
        <p14:creationId xmlns:p14="http://schemas.microsoft.com/office/powerpoint/2010/main" val="2167667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sz="1800" b="0" i="0" u="none" strike="noStrike" baseline="0" dirty="0">
                <a:latin typeface="Helvetica 45 Light"/>
              </a:rPr>
              <a:t>Placemat Activity</a:t>
            </a:r>
            <a:br>
              <a:rPr lang="en-AU" sz="1800" b="0" i="0" u="none" strike="noStrike" baseline="0" dirty="0">
                <a:latin typeface="Helvetica 45 Light"/>
              </a:rPr>
            </a:br>
            <a:endParaRPr lang="en-AU" sz="1800" b="0" i="0" u="none" strike="noStrike" baseline="0" dirty="0">
              <a:latin typeface="Helvetica 45 Light"/>
            </a:endParaRPr>
          </a:p>
          <a:p>
            <a:pPr algn="l"/>
            <a:r>
              <a:rPr lang="en-AU" sz="1800" b="0" i="0" u="none" strike="noStrike" baseline="0" dirty="0">
                <a:latin typeface="Helvetica 45 Light"/>
              </a:rPr>
              <a:t>Arrange students into Groups of 4. Ask them to number themselves from 1-4.</a:t>
            </a:r>
            <a:br>
              <a:rPr lang="en-AU" sz="1800" b="0" i="0" u="none" strike="noStrike" baseline="0" dirty="0">
                <a:latin typeface="Helvetica 45 Light"/>
              </a:rPr>
            </a:br>
            <a:endParaRPr lang="en-AU" sz="1800" b="0" i="0" u="none" strike="noStrike" baseline="0" dirty="0">
              <a:latin typeface="Helvetica 45 Light"/>
            </a:endParaRPr>
          </a:p>
          <a:p>
            <a:pPr algn="l"/>
            <a:r>
              <a:rPr lang="en-AU" sz="1800" b="0" i="0" u="none" strike="noStrike" baseline="0" dirty="0">
                <a:latin typeface="Helvetica 45 Light"/>
              </a:rPr>
              <a:t>Assign the tasks to the numbered students:</a:t>
            </a:r>
          </a:p>
          <a:p>
            <a:pPr marL="342900" indent="-342900" algn="l">
              <a:buFont typeface="+mj-lt"/>
              <a:buAutoNum type="arabicParenR"/>
            </a:pPr>
            <a:r>
              <a:rPr lang="en-GB" sz="1800" b="0" i="0" u="none" strike="noStrike" baseline="0" dirty="0">
                <a:latin typeface="Helvetica 45 Light"/>
              </a:rPr>
              <a:t>Where does drinking water come from in Australia?</a:t>
            </a:r>
          </a:p>
          <a:p>
            <a:pPr marL="342900" indent="-342900" algn="l">
              <a:buFont typeface="+mj-lt"/>
              <a:buAutoNum type="arabicParenR"/>
            </a:pPr>
            <a:r>
              <a:rPr lang="en-GB" sz="1800" b="0" i="0" u="none" strike="noStrike" baseline="0" dirty="0">
                <a:latin typeface="Helvetica 45 Light"/>
              </a:rPr>
              <a:t>What is the quality of drinking water in Australia?</a:t>
            </a:r>
          </a:p>
          <a:p>
            <a:pPr marL="342900" indent="-342900" algn="l">
              <a:buFont typeface="+mj-lt"/>
              <a:buAutoNum type="arabicParenR"/>
            </a:pPr>
            <a:r>
              <a:rPr lang="en-GB" sz="1800" b="0" i="0" u="none" strike="noStrike" baseline="0" dirty="0">
                <a:latin typeface="Helvetica 45 Light"/>
              </a:rPr>
              <a:t>What are the benefits of bottled water?</a:t>
            </a:r>
          </a:p>
          <a:p>
            <a:pPr marL="342900" indent="-342900" algn="l">
              <a:buFont typeface="+mj-lt"/>
              <a:buAutoNum type="arabicParenR"/>
            </a:pPr>
            <a:r>
              <a:rPr lang="en-GB" sz="1800" b="0" i="0" u="none" strike="noStrike" baseline="0" dirty="0">
                <a:latin typeface="Helvetica 45 Light"/>
              </a:rPr>
              <a:t>Interesting or new information presented.</a:t>
            </a:r>
          </a:p>
          <a:p>
            <a:pPr marL="342900" indent="-342900" algn="l">
              <a:buFont typeface="+mj-lt"/>
              <a:buAutoNum type="arabicParenR"/>
            </a:pPr>
            <a:endParaRPr lang="en-GB" sz="1800" b="0" i="0" u="none" strike="noStrike" baseline="0" dirty="0">
              <a:latin typeface="Helvetica 45 Light"/>
            </a:endParaRPr>
          </a:p>
          <a:p>
            <a:pPr marL="0" indent="0" algn="l">
              <a:buFont typeface="+mj-lt"/>
              <a:buNone/>
            </a:pPr>
            <a:r>
              <a:rPr lang="en-GB" sz="1800" b="0" i="0" u="none" strike="noStrike" baseline="0" dirty="0">
                <a:latin typeface="Helvetica 45 Light"/>
              </a:rPr>
              <a:t>After the video have the students fill in the placemat section that they are responsible for.</a:t>
            </a:r>
          </a:p>
          <a:p>
            <a:pPr marL="0" indent="0" algn="l">
              <a:buFont typeface="+mj-lt"/>
              <a:buNone/>
            </a:pPr>
            <a:endParaRPr lang="en-GB" sz="1800" b="0" i="0" u="none" strike="noStrike" baseline="0" dirty="0">
              <a:latin typeface="Helvetica 45 Light"/>
            </a:endParaRPr>
          </a:p>
          <a:p>
            <a:pPr marL="0" indent="0" algn="l">
              <a:buFont typeface="+mj-lt"/>
              <a:buNone/>
            </a:pPr>
            <a:r>
              <a:rPr lang="en-GB" sz="1800" b="0" i="0" u="none" strike="noStrike" baseline="0" dirty="0">
                <a:latin typeface="Helvetica 45 Light"/>
              </a:rPr>
              <a:t>Run a discussion based on the video of bottled water vs tap water about why people buy bottled water. Guide the discussion towards the distance water would need to travel to get to them. </a:t>
            </a:r>
          </a:p>
          <a:p>
            <a:pPr marL="0" indent="0" algn="l">
              <a:buFont typeface="+mj-lt"/>
              <a:buNone/>
            </a:pPr>
            <a:r>
              <a:rPr lang="en-GB" sz="1800" b="0" i="0" u="none" strike="noStrike" baseline="0" dirty="0">
                <a:latin typeface="Helvetica 45 Light"/>
              </a:rPr>
              <a:t>Which source of water would travel further?</a:t>
            </a:r>
            <a:br>
              <a:rPr lang="en-GB" sz="1800" b="0" i="0" u="none" strike="noStrike" baseline="0" dirty="0">
                <a:latin typeface="Helvetica 45 Light"/>
              </a:rPr>
            </a:br>
            <a:br>
              <a:rPr lang="en-GB" sz="1800" b="0" i="0" u="none" strike="noStrike" baseline="0" dirty="0">
                <a:latin typeface="Helvetica 45 Light"/>
              </a:rPr>
            </a:br>
            <a:r>
              <a:rPr lang="en-GB" sz="1800" b="0" i="0" u="none" strike="noStrike" baseline="0" dirty="0">
                <a:latin typeface="Helvetica 45 Light"/>
              </a:rPr>
              <a:t>Students return to their original seats.</a:t>
            </a:r>
          </a:p>
          <a:p>
            <a:pPr marL="285750" indent="-285750" algn="l">
              <a:buFont typeface="Arial" panose="020B0604020202020204" pitchFamily="34" charset="0"/>
              <a:buChar char="•"/>
            </a:pPr>
            <a:endParaRPr lang="en-GB" sz="1800" b="0" i="0" u="none" strike="noStrike" baseline="0" dirty="0">
              <a:latin typeface="Helvetica 45 Light"/>
            </a:endParaRPr>
          </a:p>
          <a:p>
            <a:pPr marL="0" indent="0" algn="l">
              <a:buFont typeface="Arial" panose="020B0604020202020204" pitchFamily="34" charset="0"/>
              <a:buNone/>
            </a:pPr>
            <a:endParaRPr lang="en-GB" sz="1800" b="0" i="0" u="none" strike="noStrike" baseline="0" dirty="0">
              <a:latin typeface="Helvetica 45 Light"/>
            </a:endParaRPr>
          </a:p>
          <a:p>
            <a:pPr marL="285750" indent="-285750" algn="l">
              <a:buFont typeface="Arial" panose="020B0604020202020204" pitchFamily="34" charset="0"/>
              <a:buChar char="•"/>
            </a:pPr>
            <a:endParaRPr lang="en-GB" sz="1800" b="0" i="0" u="none" strike="noStrike" baseline="0" dirty="0">
              <a:latin typeface="Helvetica 45 Light"/>
            </a:endParaRPr>
          </a:p>
          <a:p>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4</a:t>
            </a:fld>
            <a:endParaRPr lang="en-AU"/>
          </a:p>
        </p:txBody>
      </p:sp>
    </p:spTree>
    <p:extLst>
      <p:ext uri="{BB962C8B-B14F-4D97-AF65-F5344CB8AC3E}">
        <p14:creationId xmlns:p14="http://schemas.microsoft.com/office/powerpoint/2010/main" val="3351435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latin typeface="Calibri" panose="020F0502020204030204" pitchFamily="34" charset="0"/>
                <a:cs typeface="Calibri" panose="020F0502020204030204" pitchFamily="34" charset="0"/>
              </a:rPr>
              <a:t>Student Instructions</a:t>
            </a:r>
            <a:br>
              <a:rPr lang="en-AU" sz="1200" dirty="0">
                <a:latin typeface="Calibri" panose="020F0502020204030204" pitchFamily="34" charset="0"/>
                <a:cs typeface="Calibri" panose="020F0502020204030204" pitchFamily="34" charset="0"/>
              </a:rPr>
            </a:br>
            <a:r>
              <a:rPr lang="en-AU" sz="1200" dirty="0">
                <a:latin typeface="Calibri" panose="020F0502020204030204" pitchFamily="34" charset="0"/>
                <a:cs typeface="Calibri" panose="020F0502020204030204" pitchFamily="34" charset="0"/>
              </a:rPr>
              <a:t>Look at the previous lesson where we covered the Mathematical Thinking Process. What steps can answer our question in the margin?</a:t>
            </a:r>
            <a:br>
              <a:rPr lang="en-AU" sz="1200" dirty="0">
                <a:latin typeface="Calibri" panose="020F0502020204030204" pitchFamily="34" charset="0"/>
                <a:cs typeface="Calibri" panose="020F0502020204030204" pitchFamily="34" charset="0"/>
              </a:rPr>
            </a:br>
            <a:br>
              <a:rPr lang="en-AU" sz="1200" dirty="0">
                <a:latin typeface="Calibri" panose="020F0502020204030204" pitchFamily="34" charset="0"/>
                <a:cs typeface="Calibri" panose="020F0502020204030204" pitchFamily="34" charset="0"/>
              </a:rPr>
            </a:br>
            <a:r>
              <a:rPr lang="en-AU" sz="1200" dirty="0">
                <a:latin typeface="Calibri" panose="020F0502020204030204" pitchFamily="34" charset="0"/>
                <a:cs typeface="Calibri" panose="020F0502020204030204" pitchFamily="34" charset="0"/>
              </a:rPr>
              <a:t>24/7/30 Skill after writing the notes down.</a:t>
            </a:r>
            <a:br>
              <a:rPr lang="en-AU" sz="1200" dirty="0">
                <a:latin typeface="Calibri" panose="020F0502020204030204" pitchFamily="34" charset="0"/>
                <a:cs typeface="Calibri" panose="020F0502020204030204" pitchFamily="34" charset="0"/>
              </a:rPr>
            </a:br>
            <a:r>
              <a:rPr lang="en-AU" sz="1200" dirty="0">
                <a:latin typeface="Calibri" panose="020F0502020204030204" pitchFamily="34" charset="0"/>
                <a:cs typeface="Calibri" panose="020F0502020204030204" pitchFamily="34" charset="0"/>
              </a:rPr>
              <a:t>Go back to yesterday’s notes for Steps 1 and 2. What new information have we just learned that we can add to the RHS to better explain Steps 1 and 2? Add that now. </a:t>
            </a:r>
            <a:br>
              <a:rPr lang="en-AU" sz="1200" dirty="0">
                <a:latin typeface="Calibri" panose="020F0502020204030204" pitchFamily="34" charset="0"/>
                <a:cs typeface="Calibri" panose="020F0502020204030204" pitchFamily="34" charset="0"/>
              </a:rPr>
            </a:br>
            <a:br>
              <a:rPr lang="en-AU" sz="1200" dirty="0">
                <a:latin typeface="Calibri" panose="020F0502020204030204" pitchFamily="34" charset="0"/>
                <a:cs typeface="Calibri" panose="020F0502020204030204" pitchFamily="34" charset="0"/>
              </a:rPr>
            </a:br>
            <a:r>
              <a:rPr lang="en-AU" sz="1200" dirty="0">
                <a:latin typeface="Calibri" panose="020F0502020204030204" pitchFamily="34" charset="0"/>
                <a:cs typeface="Calibri" panose="020F0502020204030204" pitchFamily="34" charset="0"/>
              </a:rPr>
              <a:t>Hand out the How far does water travel? task to students.</a:t>
            </a:r>
            <a:endParaRPr lang="en-AU" dirty="0"/>
          </a:p>
        </p:txBody>
      </p:sp>
      <p:sp>
        <p:nvSpPr>
          <p:cNvPr id="4" name="Slide Number Placeholder 3"/>
          <p:cNvSpPr>
            <a:spLocks noGrp="1"/>
          </p:cNvSpPr>
          <p:nvPr>
            <p:ph type="sldNum" sz="quarter" idx="10"/>
          </p:nvPr>
        </p:nvSpPr>
        <p:spPr/>
        <p:txBody>
          <a:bodyPr/>
          <a:lstStyle/>
          <a:p>
            <a:fld id="{B28BD033-8677-4794-8EA0-E5BD0D524802}" type="slidenum">
              <a:rPr lang="en-AU" smtClean="0"/>
              <a:t>5</a:t>
            </a:fld>
            <a:endParaRPr lang="en-AU"/>
          </a:p>
        </p:txBody>
      </p:sp>
    </p:spTree>
    <p:extLst>
      <p:ext uri="{BB962C8B-B14F-4D97-AF65-F5344CB8AC3E}">
        <p14:creationId xmlns:p14="http://schemas.microsoft.com/office/powerpoint/2010/main" val="3317249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6</a:t>
            </a:fld>
            <a:endParaRPr lang="en-AU"/>
          </a:p>
        </p:txBody>
      </p:sp>
    </p:spTree>
    <p:extLst>
      <p:ext uri="{BB962C8B-B14F-4D97-AF65-F5344CB8AC3E}">
        <p14:creationId xmlns:p14="http://schemas.microsoft.com/office/powerpoint/2010/main" val="146938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RHS</a:t>
            </a:r>
            <a:br>
              <a:rPr lang="en-AU" dirty="0"/>
            </a:br>
            <a:br>
              <a:rPr lang="en-AU" dirty="0"/>
            </a:br>
            <a:r>
              <a:rPr lang="en-AU" dirty="0"/>
              <a:t>Highlighting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latin typeface="Calibri" panose="020F0502020204030204" pitchFamily="34" charset="0"/>
                <a:cs typeface="Calibri" panose="020F0502020204030204" pitchFamily="34" charset="0"/>
              </a:rPr>
              <a:t>When we are using the strategy of highlighting, we need to focus on the words that support the main idea of the section we are reading.</a:t>
            </a:r>
          </a:p>
          <a:p>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7</a:t>
            </a:fld>
            <a:endParaRPr lang="en-AU"/>
          </a:p>
        </p:txBody>
      </p:sp>
    </p:spTree>
    <p:extLst>
      <p:ext uri="{BB962C8B-B14F-4D97-AF65-F5344CB8AC3E}">
        <p14:creationId xmlns:p14="http://schemas.microsoft.com/office/powerpoint/2010/main" val="694670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RHS</a:t>
            </a:r>
            <a:br>
              <a:rPr lang="en-AU" dirty="0"/>
            </a:br>
            <a:endParaRPr lang="en-AU" dirty="0"/>
          </a:p>
          <a:p>
            <a:r>
              <a:rPr lang="en-AU" dirty="0"/>
              <a:t>Summarising Strategy </a:t>
            </a:r>
          </a:p>
          <a:p>
            <a:r>
              <a:rPr lang="en-AU" sz="1200" dirty="0">
                <a:latin typeface="Calibri" panose="020F0502020204030204" pitchFamily="34" charset="0"/>
                <a:cs typeface="Calibri" panose="020F0502020204030204" pitchFamily="34" charset="0"/>
              </a:rPr>
              <a:t>When we summarise what we are doing is getting to the point clearly</a:t>
            </a:r>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8</a:t>
            </a:fld>
            <a:endParaRPr lang="en-AU"/>
          </a:p>
        </p:txBody>
      </p:sp>
    </p:spTree>
    <p:extLst>
      <p:ext uri="{BB962C8B-B14F-4D97-AF65-F5344CB8AC3E}">
        <p14:creationId xmlns:p14="http://schemas.microsoft.com/office/powerpoint/2010/main" val="3653660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AU" dirty="0"/>
              <a:t>RHS</a:t>
            </a:r>
          </a:p>
          <a:p>
            <a:pPr marL="171450" indent="-171450">
              <a:buFontTx/>
              <a:buChar char="-"/>
            </a:pPr>
            <a:r>
              <a:rPr lang="en-AU" dirty="0"/>
              <a:t>Is there enough information to start research?</a:t>
            </a:r>
          </a:p>
          <a:p>
            <a:pPr marL="171450" indent="-171450">
              <a:buFontTx/>
              <a:buChar char="-"/>
            </a:pPr>
            <a:r>
              <a:rPr lang="en-AU" dirty="0"/>
              <a:t>What are we trying to find out?</a:t>
            </a:r>
          </a:p>
          <a:p>
            <a:pPr marL="0" indent="0">
              <a:buFontTx/>
              <a:buNone/>
            </a:pPr>
            <a:endParaRPr lang="en-AU" dirty="0"/>
          </a:p>
        </p:txBody>
      </p:sp>
      <p:sp>
        <p:nvSpPr>
          <p:cNvPr id="4" name="Slide Number Placeholder 3"/>
          <p:cNvSpPr>
            <a:spLocks noGrp="1"/>
          </p:cNvSpPr>
          <p:nvPr>
            <p:ph type="sldNum" sz="quarter" idx="5"/>
          </p:nvPr>
        </p:nvSpPr>
        <p:spPr/>
        <p:txBody>
          <a:bodyPr/>
          <a:lstStyle/>
          <a:p>
            <a:fld id="{A13FE1C4-99CC-4556-ADB8-C964F0D9B89C}" type="slidenum">
              <a:rPr lang="en-AU" smtClean="0"/>
              <a:t>9</a:t>
            </a:fld>
            <a:endParaRPr lang="en-AU"/>
          </a:p>
        </p:txBody>
      </p:sp>
    </p:spTree>
    <p:extLst>
      <p:ext uri="{BB962C8B-B14F-4D97-AF65-F5344CB8AC3E}">
        <p14:creationId xmlns:p14="http://schemas.microsoft.com/office/powerpoint/2010/main" val="3377193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makes a good group member?</a:t>
            </a:r>
          </a:p>
          <a:p>
            <a:endParaRPr lang="en-AU" dirty="0"/>
          </a:p>
          <a:p>
            <a:r>
              <a:rPr lang="en-AU" dirty="0"/>
              <a:t>Are you willing to be a good group member?</a:t>
            </a:r>
          </a:p>
          <a:p>
            <a:endParaRPr lang="en-AU" dirty="0"/>
          </a:p>
          <a:p>
            <a:r>
              <a:rPr lang="en-AU" dirty="0"/>
              <a:t>PBS Lesson – Working Collaboratively Y-Chart</a:t>
            </a:r>
          </a:p>
        </p:txBody>
      </p:sp>
      <p:sp>
        <p:nvSpPr>
          <p:cNvPr id="4" name="Slide Number Placeholder 3"/>
          <p:cNvSpPr>
            <a:spLocks noGrp="1"/>
          </p:cNvSpPr>
          <p:nvPr>
            <p:ph type="sldNum" sz="quarter" idx="5"/>
          </p:nvPr>
        </p:nvSpPr>
        <p:spPr/>
        <p:txBody>
          <a:bodyPr/>
          <a:lstStyle/>
          <a:p>
            <a:fld id="{A13FE1C4-99CC-4556-ADB8-C964F0D9B89C}" type="slidenum">
              <a:rPr lang="en-AU" smtClean="0"/>
              <a:t>10</a:t>
            </a:fld>
            <a:endParaRPr lang="en-AU"/>
          </a:p>
        </p:txBody>
      </p:sp>
    </p:spTree>
    <p:extLst>
      <p:ext uri="{BB962C8B-B14F-4D97-AF65-F5344CB8AC3E}">
        <p14:creationId xmlns:p14="http://schemas.microsoft.com/office/powerpoint/2010/main" val="602591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5/27/2021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19155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5/27/2021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27376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5/27/2021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571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2241623-A064-4BED-B073-BA4D61433402}"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158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3E5F3-28EE-488F-BD53-B744C06C3DEC}"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01836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2EB70D-CD01-44DA-83B3-8FEB3383D307}"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029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9842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742EE-B331-4632-BD10-A82FED6B6FC0}" type="datetime1">
              <a:rPr lang="en-US" smtClean="0"/>
              <a:t>5/27/2021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31147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BA835-D13F-49F4-8F11-5D576AC65FAD}" type="datetime1">
              <a:rPr lang="en-US" smtClean="0"/>
              <a:t>5/27/2021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25069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D1799-ACB5-4CB2-86A2-5C574F1C8706}" type="datetime1">
              <a:rPr lang="en-US" smtClean="0"/>
              <a:t>5/27/2021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6400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5DD0D6-7A82-473E-879B-C6ECD6CCCFEC}" type="datetime1">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39691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5/27/2021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14852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605E03-BC17-41A7-854C-DFAB672737DC}" type="datetime1">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203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6ED0C-1DA7-41F0-94CF-6218B1FEDFF1}"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54176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F02AB-6034-4B88-BC5A-7C17CB0EF809}"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472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5/27/2021</a:t>
            </a:fld>
            <a:endParaRPr lang="en-US" dirty="0"/>
          </a:p>
        </p:txBody>
      </p:sp>
    </p:spTree>
    <p:extLst>
      <p:ext uri="{BB962C8B-B14F-4D97-AF65-F5344CB8AC3E}">
        <p14:creationId xmlns:p14="http://schemas.microsoft.com/office/powerpoint/2010/main" val="11820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5/27/2021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67925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5/27/2021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1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5/27/2021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53772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5/27/2021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74536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5/27/2021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99424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5/27/2021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90735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5/27/2021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9601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28" r:id="rId6"/>
    <p:sldLayoutId id="2147483724" r:id="rId7"/>
    <p:sldLayoutId id="2147483725" r:id="rId8"/>
    <p:sldLayoutId id="2147483726" r:id="rId9"/>
    <p:sldLayoutId id="2147483727" r:id="rId10"/>
    <p:sldLayoutId id="2147483729"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4408324-A84C-4A45-93B6-78D079CCE772}" type="datetime1">
              <a:rPr lang="en-US" smtClean="0"/>
              <a:t>5/27/2021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lgn="l"/>
            <a:fld id="{FAEF9944-A4F6-4C59-AEBD-678D6480B8EA}" type="slidenum">
              <a:rPr lang="en-US" smtClean="0"/>
              <a:pPr algn="l"/>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851612"/>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creativecommons.org/licenses/by-nd/3.0/" TargetMode="External"/><Relationship Id="rId4" Type="http://schemas.openxmlformats.org/officeDocument/2006/relationships/hyperlink" Target="http://theconversation.com/make-maths-mandatory-and-well-improve-our-international-education-rankings-1166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www.thinkinghumanity.com/2015/03/you-need-to-know-this-before-buying-bottled-water-again.html"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XbxQy5En5Rw" TargetMode="Externa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No_Essay.sv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Underwater with sunbeams in the background">
            <a:extLst>
              <a:ext uri="{FF2B5EF4-FFF2-40B4-BE49-F238E27FC236}">
                <a16:creationId xmlns:a16="http://schemas.microsoft.com/office/drawing/2014/main" id="{3831611A-EF2C-4910-B037-C65B595FDC0E}"/>
              </a:ext>
            </a:extLst>
          </p:cNvPr>
          <p:cNvPicPr>
            <a:picLocks noChangeAspect="1"/>
          </p:cNvPicPr>
          <p:nvPr/>
        </p:nvPicPr>
        <p:blipFill rotWithShape="1">
          <a:blip r:embed="rId2"/>
          <a:srcRect r="-1" b="15708"/>
          <a:stretch/>
        </p:blipFill>
        <p:spPr>
          <a:xfrm>
            <a:off x="1524" y="10"/>
            <a:ext cx="12188952" cy="6857990"/>
          </a:xfrm>
          <a:prstGeom prst="rect">
            <a:avLst/>
          </a:prstGeom>
        </p:spPr>
      </p:pic>
      <p:grpSp>
        <p:nvGrpSpPr>
          <p:cNvPr id="23" name="Group 22">
            <a:extLst>
              <a:ext uri="{FF2B5EF4-FFF2-40B4-BE49-F238E27FC236}">
                <a16:creationId xmlns:a16="http://schemas.microsoft.com/office/drawing/2014/main" id="{FB8CE58F-407C-497E-B723-21FD8C6D35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937" y="721297"/>
            <a:ext cx="5565913" cy="5415406"/>
            <a:chOff x="797792" y="912854"/>
            <a:chExt cx="5298208" cy="5032292"/>
          </a:xfrm>
        </p:grpSpPr>
        <p:sp>
          <p:nvSpPr>
            <p:cNvPr id="24" name="Freeform: Shape 23">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439" y="1056388"/>
              <a:ext cx="4968823" cy="47480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671" y="1232452"/>
              <a:ext cx="4715122" cy="443990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E302F896-35BC-421E-9674-5540B29FAE9B}"/>
              </a:ext>
            </a:extLst>
          </p:cNvPr>
          <p:cNvSpPr>
            <a:spLocks noGrp="1"/>
          </p:cNvSpPr>
          <p:nvPr>
            <p:ph type="ctrTitle"/>
          </p:nvPr>
        </p:nvSpPr>
        <p:spPr>
          <a:xfrm>
            <a:off x="1471463" y="1685677"/>
            <a:ext cx="4181444" cy="2362673"/>
          </a:xfrm>
        </p:spPr>
        <p:txBody>
          <a:bodyPr anchor="b">
            <a:normAutofit/>
          </a:bodyPr>
          <a:lstStyle/>
          <a:p>
            <a:pPr algn="ctr">
              <a:lnSpc>
                <a:spcPct val="110000"/>
              </a:lnSpc>
            </a:pPr>
            <a:r>
              <a:rPr lang="en-AU" sz="1900" dirty="0">
                <a:solidFill>
                  <a:schemeClr val="tx1">
                    <a:lumMod val="75000"/>
                    <a:lumOff val="25000"/>
                  </a:schemeClr>
                </a:solidFill>
              </a:rPr>
              <a:t>Topic: Statistics Investigation</a:t>
            </a:r>
            <a:br>
              <a:rPr lang="en-AU" sz="1900" dirty="0">
                <a:solidFill>
                  <a:schemeClr val="tx1">
                    <a:lumMod val="75000"/>
                    <a:lumOff val="25000"/>
                  </a:schemeClr>
                </a:solidFill>
              </a:rPr>
            </a:br>
            <a:r>
              <a:rPr lang="en-AU" sz="1900" dirty="0">
                <a:solidFill>
                  <a:schemeClr val="tx1">
                    <a:lumMod val="75000"/>
                    <a:lumOff val="25000"/>
                  </a:schemeClr>
                </a:solidFill>
              </a:rPr>
              <a:t>EQ: What is the Problem that I need to solve and what mathematics can I use to solve the Problem?</a:t>
            </a:r>
          </a:p>
        </p:txBody>
      </p:sp>
      <p:sp>
        <p:nvSpPr>
          <p:cNvPr id="3" name="Subtitle 2">
            <a:extLst>
              <a:ext uri="{FF2B5EF4-FFF2-40B4-BE49-F238E27FC236}">
                <a16:creationId xmlns:a16="http://schemas.microsoft.com/office/drawing/2014/main" id="{F79ABC76-5946-4115-B85F-8F3CCE126622}"/>
              </a:ext>
            </a:extLst>
          </p:cNvPr>
          <p:cNvSpPr>
            <a:spLocks noGrp="1"/>
          </p:cNvSpPr>
          <p:nvPr>
            <p:ph type="subTitle" idx="1"/>
          </p:nvPr>
        </p:nvSpPr>
        <p:spPr>
          <a:xfrm>
            <a:off x="1920240" y="4048350"/>
            <a:ext cx="3283888" cy="816301"/>
          </a:xfrm>
        </p:spPr>
        <p:txBody>
          <a:bodyPr anchor="t">
            <a:normAutofit/>
          </a:bodyPr>
          <a:lstStyle/>
          <a:p>
            <a:pPr algn="ctr">
              <a:lnSpc>
                <a:spcPct val="120000"/>
              </a:lnSpc>
            </a:pPr>
            <a:r>
              <a:rPr lang="en-AU" sz="1300">
                <a:solidFill>
                  <a:schemeClr val="tx1">
                    <a:lumMod val="75000"/>
                    <a:lumOff val="25000"/>
                  </a:schemeClr>
                </a:solidFill>
              </a:rPr>
              <a:t>Year 7 Mathematics</a:t>
            </a:r>
          </a:p>
          <a:p>
            <a:pPr algn="ctr">
              <a:lnSpc>
                <a:spcPct val="120000"/>
              </a:lnSpc>
            </a:pPr>
            <a:r>
              <a:rPr lang="en-AU" sz="1300">
                <a:solidFill>
                  <a:schemeClr val="tx1">
                    <a:lumMod val="75000"/>
                    <a:lumOff val="25000"/>
                  </a:schemeClr>
                </a:solidFill>
              </a:rPr>
              <a:t>Mrs Parlevliet</a:t>
            </a:r>
          </a:p>
        </p:txBody>
      </p:sp>
    </p:spTree>
    <p:extLst>
      <p:ext uri="{BB962C8B-B14F-4D97-AF65-F5344CB8AC3E}">
        <p14:creationId xmlns:p14="http://schemas.microsoft.com/office/powerpoint/2010/main" val="419289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BDA8268-2AA8-43E2-8CE4-7B550EEED74B}"/>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How Far does Water Travel?</a:t>
            </a:r>
          </a:p>
        </p:txBody>
      </p:sp>
      <p:sp>
        <p:nvSpPr>
          <p:cNvPr id="4" name="Content Placeholder 3">
            <a:extLst>
              <a:ext uri="{FF2B5EF4-FFF2-40B4-BE49-F238E27FC236}">
                <a16:creationId xmlns:a16="http://schemas.microsoft.com/office/drawing/2014/main" id="{BD8A99CB-E251-4F06-B892-70A7738C223F}"/>
              </a:ext>
            </a:extLst>
          </p:cNvPr>
          <p:cNvSpPr>
            <a:spLocks noGrp="1"/>
          </p:cNvSpPr>
          <p:nvPr>
            <p:ph idx="1"/>
          </p:nvPr>
        </p:nvSpPr>
        <p:spPr>
          <a:xfrm>
            <a:off x="8610600" y="4960137"/>
            <a:ext cx="3200400" cy="1463040"/>
          </a:xfrm>
        </p:spPr>
        <p:txBody>
          <a:bodyPr vert="horz" lIns="91440" tIns="45720" rIns="91440" bIns="45720" rtlCol="0" anchor="ctr">
            <a:normAutofit/>
          </a:bodyPr>
          <a:lstStyle/>
          <a:p>
            <a:pPr marL="0" indent="0">
              <a:lnSpc>
                <a:spcPct val="100000"/>
              </a:lnSpc>
              <a:spcBef>
                <a:spcPts val="0"/>
              </a:spcBef>
              <a:buNone/>
            </a:pPr>
            <a:r>
              <a:rPr lang="en-US" sz="1800" b="1" dirty="0">
                <a:solidFill>
                  <a:schemeClr val="tx1">
                    <a:lumMod val="95000"/>
                    <a:lumOff val="5000"/>
                  </a:schemeClr>
                </a:solidFill>
              </a:rPr>
              <a:t>Working Collaboratively</a:t>
            </a:r>
          </a:p>
        </p:txBody>
      </p:sp>
      <p:sp useBgFill="1">
        <p:nvSpPr>
          <p:cNvPr id="27" name="Rectangle 26">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D1B5B89B-7142-4B89-9D62-6381AEFB2821}"/>
              </a:ext>
            </a:extLst>
          </p:cNvPr>
          <p:cNvPicPr>
            <a:picLocks noChangeAspect="1"/>
          </p:cNvPicPr>
          <p:nvPr/>
        </p:nvPicPr>
        <p:blipFill>
          <a:blip r:embed="rId3"/>
          <a:stretch>
            <a:fillRect/>
          </a:stretch>
        </p:blipFill>
        <p:spPr>
          <a:xfrm>
            <a:off x="634276" y="845571"/>
            <a:ext cx="10917644" cy="3520938"/>
          </a:xfrm>
          <a:prstGeom prst="rect">
            <a:avLst/>
          </a:prstGeom>
          <a:ln w="25400">
            <a:solidFill>
              <a:schemeClr val="accent2">
                <a:lumMod val="75000"/>
              </a:schemeClr>
            </a:solidFill>
          </a:ln>
        </p:spPr>
      </p:pic>
    </p:spTree>
    <p:extLst>
      <p:ext uri="{BB962C8B-B14F-4D97-AF65-F5344CB8AC3E}">
        <p14:creationId xmlns:p14="http://schemas.microsoft.com/office/powerpoint/2010/main" val="3940156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99083-02A6-411A-864F-E94D448A3356}"/>
              </a:ext>
            </a:extLst>
          </p:cNvPr>
          <p:cNvSpPr>
            <a:spLocks noGrp="1"/>
          </p:cNvSpPr>
          <p:nvPr>
            <p:ph type="title"/>
          </p:nvPr>
        </p:nvSpPr>
        <p:spPr>
          <a:xfrm>
            <a:off x="643468" y="643467"/>
            <a:ext cx="3415612" cy="5571066"/>
          </a:xfrm>
        </p:spPr>
        <p:txBody>
          <a:bodyPr>
            <a:normAutofit/>
          </a:bodyPr>
          <a:lstStyle/>
          <a:p>
            <a:r>
              <a:rPr lang="en-AU">
                <a:solidFill>
                  <a:srgbClr val="FFFFFF"/>
                </a:solidFill>
              </a:rPr>
              <a:t>In Your Groups</a:t>
            </a:r>
          </a:p>
        </p:txBody>
      </p:sp>
      <p:graphicFrame>
        <p:nvGraphicFramePr>
          <p:cNvPr id="5" name="Content Placeholder 2">
            <a:extLst>
              <a:ext uri="{FF2B5EF4-FFF2-40B4-BE49-F238E27FC236}">
                <a16:creationId xmlns:a16="http://schemas.microsoft.com/office/drawing/2014/main" id="{CA408C47-21E5-4FC2-8343-DB464A883AA8}"/>
              </a:ext>
            </a:extLst>
          </p:cNvPr>
          <p:cNvGraphicFramePr>
            <a:graphicFrameLocks noGrp="1"/>
          </p:cNvGraphicFramePr>
          <p:nvPr>
            <p:ph idx="1"/>
            <p:extLst>
              <p:ext uri="{D42A27DB-BD31-4B8C-83A1-F6EECF244321}">
                <p14:modId xmlns:p14="http://schemas.microsoft.com/office/powerpoint/2010/main" val="4193882778"/>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76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6867255D-7C72-44F0-A93A-6AC47D66BF13}"/>
              </a:ext>
            </a:extLst>
          </p:cNvPr>
          <p:cNvPicPr>
            <a:picLocks noChangeAspect="1"/>
          </p:cNvPicPr>
          <p:nvPr/>
        </p:nvPicPr>
        <p:blipFill rotWithShape="1">
          <a:blip r:embed="rId3">
            <a:duotone>
              <a:prstClr val="black"/>
              <a:schemeClr val="tx2">
                <a:tint val="45000"/>
                <a:satMod val="400000"/>
              </a:schemeClr>
            </a:duotone>
            <a:alphaModFix amt="2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054" b="4584"/>
          <a:stretch/>
        </p:blipFill>
        <p:spPr>
          <a:xfrm>
            <a:off x="20" y="10"/>
            <a:ext cx="12191980" cy="6857990"/>
          </a:xfrm>
          <a:prstGeom prst="rect">
            <a:avLst/>
          </a:prstGeom>
        </p:spPr>
      </p:pic>
      <p:sp>
        <p:nvSpPr>
          <p:cNvPr id="2" name="Title 1">
            <a:extLst>
              <a:ext uri="{FF2B5EF4-FFF2-40B4-BE49-F238E27FC236}">
                <a16:creationId xmlns:a16="http://schemas.microsoft.com/office/drawing/2014/main" id="{F5116FF4-D232-42D9-8C68-8C0C50FAABAE}"/>
              </a:ext>
            </a:extLst>
          </p:cNvPr>
          <p:cNvSpPr>
            <a:spLocks noGrp="1"/>
          </p:cNvSpPr>
          <p:nvPr>
            <p:ph type="title"/>
          </p:nvPr>
        </p:nvSpPr>
        <p:spPr>
          <a:xfrm>
            <a:off x="921438" y="429808"/>
            <a:ext cx="9720072" cy="1499616"/>
          </a:xfrm>
        </p:spPr>
        <p:txBody>
          <a:bodyPr>
            <a:normAutofit/>
          </a:bodyPr>
          <a:lstStyle/>
          <a:p>
            <a:r>
              <a:rPr lang="en-AU" dirty="0">
                <a:solidFill>
                  <a:schemeClr val="tx1"/>
                </a:solidFill>
              </a:rPr>
              <a:t>Five Questions (LHS)</a:t>
            </a:r>
          </a:p>
        </p:txBody>
      </p:sp>
      <p:sp>
        <p:nvSpPr>
          <p:cNvPr id="3" name="Content Placeholder 2">
            <a:extLst>
              <a:ext uri="{FF2B5EF4-FFF2-40B4-BE49-F238E27FC236}">
                <a16:creationId xmlns:a16="http://schemas.microsoft.com/office/drawing/2014/main" id="{1B5FED35-8289-4A6B-85E0-D8BA5A06CEF5}"/>
              </a:ext>
            </a:extLst>
          </p:cNvPr>
          <p:cNvSpPr>
            <a:spLocks noGrp="1"/>
          </p:cNvSpPr>
          <p:nvPr>
            <p:ph idx="1"/>
          </p:nvPr>
        </p:nvSpPr>
        <p:spPr>
          <a:xfrm>
            <a:off x="851981" y="1893557"/>
            <a:ext cx="10970958" cy="4522940"/>
          </a:xfrm>
        </p:spPr>
        <p:txBody>
          <a:bodyPr>
            <a:noAutofit/>
          </a:bodyPr>
          <a:lstStyle/>
          <a:p>
            <a:pPr marL="342900" indent="-342900">
              <a:buFont typeface="+mj-lt"/>
              <a:buAutoNum type="arabicPeriod"/>
            </a:pPr>
            <a:r>
              <a:rPr lang="en-US" sz="2800" dirty="0">
                <a:latin typeface="Calibri" panose="020F0502020204030204" pitchFamily="34" charset="0"/>
                <a:cs typeface="Calibri" panose="020F0502020204030204" pitchFamily="34" charset="0"/>
              </a:rPr>
              <a:t>Determine the mean, mode, median, and range of this set of data to two decimal places when necessary:</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4, 6, 6, 3, 2, 3, 6</a:t>
            </a:r>
          </a:p>
          <a:p>
            <a:pPr marL="342900" indent="-342900">
              <a:buFont typeface="+mj-lt"/>
              <a:buAutoNum type="arabicPeriod"/>
            </a:pPr>
            <a:r>
              <a:rPr lang="en-US" sz="2800" dirty="0">
                <a:latin typeface="Calibri" panose="020F0502020204030204" pitchFamily="34" charset="0"/>
                <a:cs typeface="Calibri" panose="020F0502020204030204" pitchFamily="34" charset="0"/>
              </a:rPr>
              <a:t>Giselle does odd jobs around the house to earn pocket money. She gets $2 per job. The table shows all the jobs she did in one week. If Giselle does the same jobs for two weeks, how much will she earn altogether?</a:t>
            </a:r>
            <a:endParaRPr lang="en-AU" sz="2400" dirty="0">
              <a:latin typeface="Calibri" panose="020F0502020204030204" pitchFamily="34" charset="0"/>
              <a:cs typeface="Calibri" panose="020F0502020204030204" pitchFamily="34" charset="0"/>
            </a:endParaRPr>
          </a:p>
          <a:p>
            <a:pPr marL="173736" lvl="1" indent="0">
              <a:buNone/>
            </a:pPr>
            <a:endParaRPr lang="en-US" sz="240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5BB39B19-FCB7-4218-82B7-A29298A568C7}"/>
              </a:ext>
            </a:extLst>
          </p:cNvPr>
          <p:cNvSpPr txBox="1">
            <a:spLocks/>
          </p:cNvSpPr>
          <p:nvPr/>
        </p:nvSpPr>
        <p:spPr>
          <a:xfrm>
            <a:off x="5932263" y="235138"/>
            <a:ext cx="6521854" cy="1058833"/>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spcAft>
                <a:spcPts val="600"/>
              </a:spcAft>
            </a:pPr>
            <a:r>
              <a:rPr lang="en-AU" sz="2800" cap="none" dirty="0">
                <a:latin typeface="Calibri" panose="020F0502020204030204" pitchFamily="34" charset="0"/>
                <a:cs typeface="Calibri" panose="020F0502020204030204" pitchFamily="34" charset="0"/>
              </a:rPr>
              <a:t>Topic: Statistics</a:t>
            </a:r>
            <a:br>
              <a:rPr lang="en-AU" sz="2800" cap="none" dirty="0">
                <a:latin typeface="Calibri" panose="020F0502020204030204" pitchFamily="34" charset="0"/>
                <a:cs typeface="Calibri" panose="020F0502020204030204" pitchFamily="34" charset="0"/>
              </a:rPr>
            </a:br>
            <a:r>
              <a:rPr lang="en-AU" sz="2800" cap="none" dirty="0">
                <a:latin typeface="Calibri" panose="020F0502020204030204" pitchFamily="34" charset="0"/>
                <a:cs typeface="Calibri" panose="020F0502020204030204" pitchFamily="34" charset="0"/>
              </a:rPr>
              <a:t>EQ: What is the Problem that I need to solve and what Mathematics can I use to solve the Problem?</a:t>
            </a:r>
          </a:p>
        </p:txBody>
      </p:sp>
      <p:sp>
        <p:nvSpPr>
          <p:cNvPr id="11" name="TextBox 10">
            <a:extLst>
              <a:ext uri="{FF2B5EF4-FFF2-40B4-BE49-F238E27FC236}">
                <a16:creationId xmlns:a16="http://schemas.microsoft.com/office/drawing/2014/main" id="{4B963987-0A73-44C8-9CA8-7D0ABD6CBAB7}"/>
              </a:ext>
            </a:extLst>
          </p:cNvPr>
          <p:cNvSpPr txBox="1"/>
          <p:nvPr/>
        </p:nvSpPr>
        <p:spPr>
          <a:xfrm>
            <a:off x="9193190" y="1375049"/>
            <a:ext cx="2896640" cy="523220"/>
          </a:xfrm>
          <a:prstGeom prst="rect">
            <a:avLst/>
          </a:prstGeom>
          <a:noFill/>
        </p:spPr>
        <p:txBody>
          <a:bodyPr wrap="square" rtlCol="0">
            <a:spAutoFit/>
          </a:bodyPr>
          <a:lstStyle/>
          <a:p>
            <a:pPr>
              <a:spcAft>
                <a:spcPts val="600"/>
              </a:spcAft>
            </a:pPr>
            <a:r>
              <a:rPr lang="en-AU" sz="2800" dirty="0">
                <a:latin typeface="Calibri" panose="020F0502020204030204" pitchFamily="34" charset="0"/>
                <a:cs typeface="Calibri" panose="020F0502020204030204" pitchFamily="34" charset="0"/>
              </a:rPr>
              <a:t>Date: XX/XX/2021</a:t>
            </a:r>
          </a:p>
        </p:txBody>
      </p:sp>
      <p:sp>
        <p:nvSpPr>
          <p:cNvPr id="7" name="TextBox 6">
            <a:extLst>
              <a:ext uri="{FF2B5EF4-FFF2-40B4-BE49-F238E27FC236}">
                <a16:creationId xmlns:a16="http://schemas.microsoft.com/office/drawing/2014/main" id="{6D68A107-49FC-48AC-9462-9485034B4498}"/>
              </a:ext>
            </a:extLst>
          </p:cNvPr>
          <p:cNvSpPr txBox="1"/>
          <p:nvPr/>
        </p:nvSpPr>
        <p:spPr>
          <a:xfrm>
            <a:off x="9928240" y="6657945"/>
            <a:ext cx="2263760" cy="200055"/>
          </a:xfrm>
          <a:prstGeom prst="rect">
            <a:avLst/>
          </a:prstGeom>
          <a:solidFill>
            <a:srgbClr val="000000"/>
          </a:solidFill>
        </p:spPr>
        <p:txBody>
          <a:bodyPr wrap="none" rtlCol="0">
            <a:spAutoFit/>
          </a:bodyPr>
          <a:lstStyle/>
          <a:p>
            <a:pPr algn="r">
              <a:spcAft>
                <a:spcPts val="600"/>
              </a:spcAft>
            </a:pPr>
            <a:r>
              <a:rPr lang="en-AU" sz="700" dirty="0">
                <a:solidFill>
                  <a:srgbClr val="FFFFFF"/>
                </a:solidFill>
                <a:hlinkClick r:id="rId4" tooltip="http://theconversation.com/make-maths-mandatory-and-well-improve-our-international-education-rankings-11663">
                  <a:extLst>
                    <a:ext uri="{A12FA001-AC4F-418D-AE19-62706E023703}">
                      <ahyp:hlinkClr xmlns:ahyp="http://schemas.microsoft.com/office/drawing/2018/hyperlinkcolor" val="tx"/>
                    </a:ext>
                  </a:extLst>
                </a:hlinkClick>
              </a:rPr>
              <a:t>This Photo</a:t>
            </a:r>
            <a:r>
              <a:rPr lang="en-AU" sz="700" dirty="0">
                <a:solidFill>
                  <a:srgbClr val="FFFFFF"/>
                </a:solidFill>
              </a:rPr>
              <a:t> by Unknown Author is licensed </a:t>
            </a:r>
            <a:r>
              <a:rPr lang="en-AU" sz="700" dirty="0" err="1">
                <a:solidFill>
                  <a:srgbClr val="FFFFFF"/>
                </a:solidFill>
              </a:rPr>
              <a:t>uder</a:t>
            </a:r>
            <a:r>
              <a:rPr lang="en-AU" sz="700" dirty="0">
                <a:solidFill>
                  <a:srgbClr val="FFFFFF"/>
                </a:solidFill>
              </a:rPr>
              <a:t> </a:t>
            </a:r>
            <a:r>
              <a:rPr lang="en-AU" sz="700" dirty="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AU" sz="700" dirty="0">
              <a:solidFill>
                <a:srgbClr val="FFFFFF"/>
              </a:solidFill>
            </a:endParaRPr>
          </a:p>
        </p:txBody>
      </p:sp>
      <p:pic>
        <p:nvPicPr>
          <p:cNvPr id="9" name="Picture 8">
            <a:extLst>
              <a:ext uri="{FF2B5EF4-FFF2-40B4-BE49-F238E27FC236}">
                <a16:creationId xmlns:a16="http://schemas.microsoft.com/office/drawing/2014/main" id="{8FD18169-984B-48A4-B342-1239FAB934D5}"/>
              </a:ext>
            </a:extLst>
          </p:cNvPr>
          <p:cNvPicPr>
            <a:picLocks noChangeAspect="1"/>
          </p:cNvPicPr>
          <p:nvPr/>
        </p:nvPicPr>
        <p:blipFill>
          <a:blip r:embed="rId6"/>
          <a:stretch>
            <a:fillRect/>
          </a:stretch>
        </p:blipFill>
        <p:spPr>
          <a:xfrm>
            <a:off x="3760864" y="4422150"/>
            <a:ext cx="4669606" cy="2373541"/>
          </a:xfrm>
          <a:prstGeom prst="rect">
            <a:avLst/>
          </a:prstGeom>
        </p:spPr>
      </p:pic>
    </p:spTree>
    <p:extLst>
      <p:ext uri="{BB962C8B-B14F-4D97-AF65-F5344CB8AC3E}">
        <p14:creationId xmlns:p14="http://schemas.microsoft.com/office/powerpoint/2010/main" val="177885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0000"/>
            <a:lum/>
            <a:extLst>
              <a:ext uri="{837473B0-CC2E-450A-ABE3-18F120FF3D39}">
                <a1611:picAttrSrcUrl xmlns:a1611="http://schemas.microsoft.com/office/drawing/2016/11/main" r:id="rId4"/>
              </a:ext>
            </a:extLst>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C926C-4B68-4196-A3DE-0824DD6806B0}"/>
              </a:ext>
            </a:extLst>
          </p:cNvPr>
          <p:cNvSpPr>
            <a:spLocks noGrp="1"/>
          </p:cNvSpPr>
          <p:nvPr>
            <p:ph type="title"/>
          </p:nvPr>
        </p:nvSpPr>
        <p:spPr/>
        <p:txBody>
          <a:bodyPr/>
          <a:lstStyle/>
          <a:p>
            <a:r>
              <a:rPr lang="en-AU" dirty="0"/>
              <a:t>Agree or </a:t>
            </a:r>
            <a:r>
              <a:rPr lang="en-AU" dirty="0" err="1"/>
              <a:t>DisaGREE</a:t>
            </a:r>
            <a:r>
              <a:rPr lang="en-AU" dirty="0"/>
              <a:t>?</a:t>
            </a:r>
          </a:p>
        </p:txBody>
      </p:sp>
      <p:sp>
        <p:nvSpPr>
          <p:cNvPr id="3" name="Content Placeholder 2">
            <a:extLst>
              <a:ext uri="{FF2B5EF4-FFF2-40B4-BE49-F238E27FC236}">
                <a16:creationId xmlns:a16="http://schemas.microsoft.com/office/drawing/2014/main" id="{E925BF89-043C-4561-BF52-E9A81E1D4EFC}"/>
              </a:ext>
            </a:extLst>
          </p:cNvPr>
          <p:cNvSpPr>
            <a:spLocks noGrp="1"/>
          </p:cNvSpPr>
          <p:nvPr>
            <p:ph idx="1"/>
          </p:nvPr>
        </p:nvSpPr>
        <p:spPr/>
        <p:txBody>
          <a:bodyPr>
            <a:normAutofit/>
          </a:bodyPr>
          <a:lstStyle/>
          <a:p>
            <a:pPr algn="ctr"/>
            <a:r>
              <a:rPr lang="en-GB" sz="8000" b="1" i="0" u="none" strike="noStrike" baseline="0" dirty="0">
                <a:latin typeface="Ink Free" panose="03080402000500000000" pitchFamily="66" charset="0"/>
              </a:rPr>
              <a:t>Our school canteen should stop selling bottled water.</a:t>
            </a:r>
            <a:endParaRPr lang="en-AU" sz="7200" b="1" dirty="0">
              <a:latin typeface="Ink Free" panose="03080402000500000000" pitchFamily="66" charset="0"/>
            </a:endParaRPr>
          </a:p>
        </p:txBody>
      </p:sp>
    </p:spTree>
    <p:extLst>
      <p:ext uri="{BB962C8B-B14F-4D97-AF65-F5344CB8AC3E}">
        <p14:creationId xmlns:p14="http://schemas.microsoft.com/office/powerpoint/2010/main" val="316156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86988-9E80-4C53-9833-718A364878EF}"/>
              </a:ext>
            </a:extLst>
          </p:cNvPr>
          <p:cNvSpPr>
            <a:spLocks noGrp="1"/>
          </p:cNvSpPr>
          <p:nvPr>
            <p:ph type="title"/>
          </p:nvPr>
        </p:nvSpPr>
        <p:spPr>
          <a:xfrm>
            <a:off x="155448" y="128016"/>
            <a:ext cx="6828282" cy="822960"/>
          </a:xfrm>
        </p:spPr>
        <p:txBody>
          <a:bodyPr/>
          <a:lstStyle/>
          <a:p>
            <a:r>
              <a:rPr lang="en-AU" dirty="0"/>
              <a:t>Bottled Water Vs Tap Water</a:t>
            </a:r>
          </a:p>
        </p:txBody>
      </p:sp>
      <p:pic>
        <p:nvPicPr>
          <p:cNvPr id="4" name="Bottled Water vs Tap Water">
            <a:hlinkClick r:id="" action="ppaction://media"/>
            <a:extLst>
              <a:ext uri="{FF2B5EF4-FFF2-40B4-BE49-F238E27FC236}">
                <a16:creationId xmlns:a16="http://schemas.microsoft.com/office/drawing/2014/main" id="{6A86797C-6189-47F6-8E5C-0E8A0DF88D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73516" y="1005840"/>
            <a:ext cx="9444968" cy="5312664"/>
          </a:xfrm>
        </p:spPr>
      </p:pic>
      <p:sp>
        <p:nvSpPr>
          <p:cNvPr id="6" name="TextBox 5">
            <a:extLst>
              <a:ext uri="{FF2B5EF4-FFF2-40B4-BE49-F238E27FC236}">
                <a16:creationId xmlns:a16="http://schemas.microsoft.com/office/drawing/2014/main" id="{CCF67A04-7C60-4C77-BA2E-C0993C3785A6}"/>
              </a:ext>
            </a:extLst>
          </p:cNvPr>
          <p:cNvSpPr txBox="1"/>
          <p:nvPr/>
        </p:nvSpPr>
        <p:spPr>
          <a:xfrm>
            <a:off x="6729047" y="283004"/>
            <a:ext cx="4489939" cy="338554"/>
          </a:xfrm>
          <a:prstGeom prst="rect">
            <a:avLst/>
          </a:prstGeom>
          <a:noFill/>
        </p:spPr>
        <p:txBody>
          <a:bodyPr wrap="square">
            <a:spAutoFit/>
          </a:bodyPr>
          <a:lstStyle/>
          <a:p>
            <a:r>
              <a:rPr lang="en-GB" sz="1600" dirty="0">
                <a:solidFill>
                  <a:srgbClr val="00B0F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https://www.youtube.com/watch?v=XbxQy5En5Rw</a:t>
            </a:r>
            <a:endParaRPr lang="en-AU" sz="1600"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572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9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82E708C-71E9-4394-B264-F716CFD18F17}"/>
              </a:ext>
            </a:extLst>
          </p:cNvPr>
          <p:cNvCxnSpPr>
            <a:cxnSpLocks/>
          </p:cNvCxnSpPr>
          <p:nvPr/>
        </p:nvCxnSpPr>
        <p:spPr>
          <a:xfrm>
            <a:off x="-7549" y="777796"/>
            <a:ext cx="1219954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EC740D6E-7B99-4DDB-9DE0-A5B61E8C3072}"/>
              </a:ext>
            </a:extLst>
          </p:cNvPr>
          <p:cNvCxnSpPr>
            <a:cxnSpLocks/>
          </p:cNvCxnSpPr>
          <p:nvPr/>
        </p:nvCxnSpPr>
        <p:spPr>
          <a:xfrm flipV="1">
            <a:off x="-7549" y="1519606"/>
            <a:ext cx="12192000" cy="2229"/>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9F519F3-0A4A-4CE2-A029-D8462460B133}"/>
              </a:ext>
            </a:extLst>
          </p:cNvPr>
          <p:cNvSpPr txBox="1"/>
          <p:nvPr/>
        </p:nvSpPr>
        <p:spPr>
          <a:xfrm>
            <a:off x="178608" y="0"/>
            <a:ext cx="576064" cy="830997"/>
          </a:xfrm>
          <a:prstGeom prst="rect">
            <a:avLst/>
          </a:prstGeom>
          <a:noFill/>
        </p:spPr>
        <p:txBody>
          <a:bodyPr wrap="square" rtlCol="0">
            <a:spAutoFit/>
          </a:bodyPr>
          <a:lstStyle/>
          <a:p>
            <a:r>
              <a:rPr lang="en-AU" sz="1600" dirty="0">
                <a:latin typeface="Calibri" panose="020F0502020204030204" pitchFamily="34" charset="0"/>
                <a:cs typeface="Calibri" panose="020F0502020204030204" pitchFamily="34" charset="0"/>
              </a:rPr>
              <a:t>24</a:t>
            </a:r>
          </a:p>
          <a:p>
            <a:r>
              <a:rPr lang="en-AU" sz="1600" dirty="0">
                <a:latin typeface="Calibri" panose="020F0502020204030204" pitchFamily="34" charset="0"/>
                <a:cs typeface="Calibri" panose="020F0502020204030204" pitchFamily="34" charset="0"/>
              </a:rPr>
              <a:t>7</a:t>
            </a:r>
          </a:p>
          <a:p>
            <a:r>
              <a:rPr lang="en-AU" sz="1600" dirty="0">
                <a:latin typeface="Calibri" panose="020F0502020204030204" pitchFamily="34" charset="0"/>
                <a:cs typeface="Calibri" panose="020F0502020204030204" pitchFamily="34" charset="0"/>
              </a:rPr>
              <a:t>30</a:t>
            </a:r>
          </a:p>
        </p:txBody>
      </p:sp>
      <p:cxnSp>
        <p:nvCxnSpPr>
          <p:cNvPr id="15" name="Straight Connector 14">
            <a:extLst>
              <a:ext uri="{FF2B5EF4-FFF2-40B4-BE49-F238E27FC236}">
                <a16:creationId xmlns:a16="http://schemas.microsoft.com/office/drawing/2014/main" id="{1BA2B774-B760-43E5-9BF4-42AEF5DA72EC}"/>
              </a:ext>
            </a:extLst>
          </p:cNvPr>
          <p:cNvCxnSpPr>
            <a:cxnSpLocks/>
          </p:cNvCxnSpPr>
          <p:nvPr/>
        </p:nvCxnSpPr>
        <p:spPr>
          <a:xfrm>
            <a:off x="2382459" y="1519606"/>
            <a:ext cx="0" cy="5338394"/>
          </a:xfrm>
          <a:prstGeom prst="line">
            <a:avLst/>
          </a:prstGeom>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EC05745E-D2A7-4A30-B812-5738EFA91614}"/>
              </a:ext>
            </a:extLst>
          </p:cNvPr>
          <p:cNvSpPr txBox="1"/>
          <p:nvPr/>
        </p:nvSpPr>
        <p:spPr>
          <a:xfrm>
            <a:off x="754672" y="196208"/>
            <a:ext cx="2401235" cy="523220"/>
          </a:xfrm>
          <a:prstGeom prst="rect">
            <a:avLst/>
          </a:prstGeom>
          <a:noFill/>
        </p:spPr>
        <p:txBody>
          <a:bodyPr wrap="none" rtlCol="0">
            <a:spAutoFit/>
          </a:bodyPr>
          <a:lstStyle/>
          <a:p>
            <a:r>
              <a:rPr lang="en-AU" sz="2800" dirty="0">
                <a:latin typeface="Calibri" panose="020F0502020204030204" pitchFamily="34" charset="0"/>
                <a:cs typeface="Calibri" panose="020F0502020204030204" pitchFamily="34" charset="0"/>
              </a:rPr>
              <a:t>Topic: Statistics</a:t>
            </a:r>
          </a:p>
        </p:txBody>
      </p:sp>
      <p:sp>
        <p:nvSpPr>
          <p:cNvPr id="2" name="TextBox 1">
            <a:extLst>
              <a:ext uri="{FF2B5EF4-FFF2-40B4-BE49-F238E27FC236}">
                <a16:creationId xmlns:a16="http://schemas.microsoft.com/office/drawing/2014/main" id="{BAEB9F17-FE97-4A80-AD23-AA0696B2CA65}"/>
              </a:ext>
            </a:extLst>
          </p:cNvPr>
          <p:cNvSpPr txBox="1"/>
          <p:nvPr/>
        </p:nvSpPr>
        <p:spPr>
          <a:xfrm>
            <a:off x="271906" y="756649"/>
            <a:ext cx="11920093" cy="830997"/>
          </a:xfrm>
          <a:prstGeom prst="rect">
            <a:avLst/>
          </a:prstGeom>
          <a:noFill/>
        </p:spPr>
        <p:txBody>
          <a:bodyPr wrap="square" rtlCol="0">
            <a:spAutoFit/>
          </a:bodyPr>
          <a:lstStyle/>
          <a:p>
            <a:r>
              <a:rPr lang="en-AU" sz="2400" dirty="0">
                <a:latin typeface="Calibri" panose="020F0502020204030204" pitchFamily="34" charset="0"/>
                <a:cs typeface="Calibri" panose="020F0502020204030204" pitchFamily="34" charset="0"/>
              </a:rPr>
              <a:t>EQ: </a:t>
            </a:r>
            <a:r>
              <a:rPr lang="en-US" sz="2400" dirty="0">
                <a:latin typeface="Calibri" panose="020F0502020204030204" pitchFamily="34" charset="0"/>
                <a:cs typeface="Calibri" panose="020F0502020204030204" pitchFamily="34" charset="0"/>
              </a:rPr>
              <a:t>What is the Problem that I need to solve and what mathematics can I use to solve the Problem?</a:t>
            </a:r>
            <a:endParaRPr lang="en-GB" sz="24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90DFE82-329E-4213-9CF8-A8FD3DCF967B}"/>
              </a:ext>
            </a:extLst>
          </p:cNvPr>
          <p:cNvSpPr txBox="1"/>
          <p:nvPr/>
        </p:nvSpPr>
        <p:spPr>
          <a:xfrm>
            <a:off x="9568370" y="196208"/>
            <a:ext cx="2546009" cy="461665"/>
          </a:xfrm>
          <a:prstGeom prst="rect">
            <a:avLst/>
          </a:prstGeom>
          <a:noFill/>
        </p:spPr>
        <p:txBody>
          <a:bodyPr wrap="square" rtlCol="0">
            <a:spAutoFit/>
          </a:bodyPr>
          <a:lstStyle/>
          <a:p>
            <a:r>
              <a:rPr lang="en-AU" sz="2400" dirty="0">
                <a:latin typeface="Calibri" panose="020F0502020204030204" pitchFamily="34" charset="0"/>
                <a:cs typeface="Calibri" panose="020F0502020204030204" pitchFamily="34" charset="0"/>
              </a:rPr>
              <a:t>Date: XX/XX/2021</a:t>
            </a:r>
          </a:p>
        </p:txBody>
      </p:sp>
      <p:sp>
        <p:nvSpPr>
          <p:cNvPr id="24" name="TextBox 23">
            <a:extLst>
              <a:ext uri="{FF2B5EF4-FFF2-40B4-BE49-F238E27FC236}">
                <a16:creationId xmlns:a16="http://schemas.microsoft.com/office/drawing/2014/main" id="{36BD09DF-9156-4D55-85A7-4AF348CDF0CF}"/>
              </a:ext>
            </a:extLst>
          </p:cNvPr>
          <p:cNvSpPr txBox="1"/>
          <p:nvPr/>
        </p:nvSpPr>
        <p:spPr>
          <a:xfrm>
            <a:off x="186735" y="1624867"/>
            <a:ext cx="1825014" cy="3170099"/>
          </a:xfrm>
          <a:prstGeom prst="rect">
            <a:avLst/>
          </a:prstGeom>
          <a:noFill/>
          <a:ln>
            <a:solidFill>
              <a:schemeClr val="bg1"/>
            </a:solidFill>
          </a:ln>
        </p:spPr>
        <p:txBody>
          <a:bodyPr wrap="square" rtlCol="0">
            <a:spAutoFit/>
          </a:bodyPr>
          <a:lstStyle/>
          <a:p>
            <a:r>
              <a:rPr lang="en-AU" sz="2000" dirty="0">
                <a:latin typeface="Calibri" panose="020F0502020204030204" pitchFamily="34" charset="0"/>
                <a:cs typeface="Calibri" panose="020F0502020204030204" pitchFamily="34" charset="0"/>
              </a:rPr>
              <a:t>What part of the Mathematical Thinking Process do I use to identify the problem and begin solving a problem? </a:t>
            </a:r>
            <a:endParaRPr lang="en-AU" sz="2000" dirty="0">
              <a:solidFill>
                <a:srgbClr val="FF000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AFD1DD2-4D48-4BEA-B741-74A58EDEB77E}"/>
              </a:ext>
            </a:extLst>
          </p:cNvPr>
          <p:cNvSpPr txBox="1"/>
          <p:nvPr/>
        </p:nvSpPr>
        <p:spPr>
          <a:xfrm>
            <a:off x="2489134" y="1686422"/>
            <a:ext cx="8847220" cy="1938992"/>
          </a:xfrm>
          <a:prstGeom prst="rect">
            <a:avLst/>
          </a:prstGeom>
          <a:noFill/>
        </p:spPr>
        <p:txBody>
          <a:bodyPr wrap="square" rtlCol="0">
            <a:spAutoFit/>
          </a:bodyPr>
          <a:lstStyle/>
          <a:p>
            <a:r>
              <a:rPr lang="en-AU" sz="2000" dirty="0">
                <a:latin typeface="Calibri" panose="020F0502020204030204" pitchFamily="34" charset="0"/>
                <a:cs typeface="Calibri" panose="020F0502020204030204" pitchFamily="34" charset="0"/>
              </a:rPr>
              <a:t>The two steps of the Mathematical Thinking Process that can help me identify the problem to solve  and how to solve the problem are:</a:t>
            </a:r>
          </a:p>
          <a:p>
            <a:endParaRPr lang="en-AU" sz="2000" dirty="0">
              <a:latin typeface="Calibri" panose="020F0502020204030204" pitchFamily="34" charset="0"/>
              <a:cs typeface="Calibri" panose="020F0502020204030204" pitchFamily="34" charset="0"/>
            </a:endParaRPr>
          </a:p>
          <a:p>
            <a:pPr marL="342900" indent="-342900">
              <a:buFont typeface="+mj-lt"/>
              <a:buAutoNum type="arabicPeriod"/>
            </a:pPr>
            <a:r>
              <a:rPr lang="en-AU" sz="2000" dirty="0">
                <a:latin typeface="Calibri" panose="020F0502020204030204" pitchFamily="34" charset="0"/>
                <a:cs typeface="Calibri" panose="020F0502020204030204" pitchFamily="34" charset="0"/>
              </a:rPr>
              <a:t>Interpret the task and gather information</a:t>
            </a:r>
          </a:p>
          <a:p>
            <a:pPr marL="342900" indent="-342900">
              <a:buFont typeface="+mj-lt"/>
              <a:buAutoNum type="arabicPeriod"/>
            </a:pPr>
            <a:r>
              <a:rPr lang="en-AU" sz="2000" dirty="0">
                <a:latin typeface="Calibri" panose="020F0502020204030204" pitchFamily="34" charset="0"/>
                <a:cs typeface="Calibri" panose="020F0502020204030204" pitchFamily="34" charset="0"/>
              </a:rPr>
              <a:t>Identify the mathematics which could help to complete the task</a:t>
            </a:r>
          </a:p>
          <a:p>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550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DA8268-2AA8-43E2-8CE4-7B550EEED74B}"/>
              </a:ext>
            </a:extLst>
          </p:cNvPr>
          <p:cNvSpPr>
            <a:spLocks noGrp="1"/>
          </p:cNvSpPr>
          <p:nvPr>
            <p:ph type="title"/>
          </p:nvPr>
        </p:nvSpPr>
        <p:spPr>
          <a:xfrm>
            <a:off x="1024129" y="585216"/>
            <a:ext cx="4431792" cy="1499616"/>
          </a:xfrm>
        </p:spPr>
        <p:txBody>
          <a:bodyPr>
            <a:normAutofit/>
          </a:bodyPr>
          <a:lstStyle/>
          <a:p>
            <a:r>
              <a:rPr lang="en-AU"/>
              <a:t>How Far does Water Travel?</a:t>
            </a:r>
            <a:endParaRPr lang="en-AU" dirty="0"/>
          </a:p>
        </p:txBody>
      </p:sp>
      <p:sp>
        <p:nvSpPr>
          <p:cNvPr id="4" name="Content Placeholder 3">
            <a:extLst>
              <a:ext uri="{FF2B5EF4-FFF2-40B4-BE49-F238E27FC236}">
                <a16:creationId xmlns:a16="http://schemas.microsoft.com/office/drawing/2014/main" id="{BD8A99CB-E251-4F06-B892-70A7738C223F}"/>
              </a:ext>
            </a:extLst>
          </p:cNvPr>
          <p:cNvSpPr>
            <a:spLocks noGrp="1"/>
          </p:cNvSpPr>
          <p:nvPr>
            <p:ph idx="1"/>
          </p:nvPr>
        </p:nvSpPr>
        <p:spPr>
          <a:xfrm>
            <a:off x="1024128" y="2286000"/>
            <a:ext cx="4429615" cy="3931920"/>
          </a:xfrm>
        </p:spPr>
        <p:txBody>
          <a:bodyPr>
            <a:normAutofit/>
          </a:bodyPr>
          <a:lstStyle/>
          <a:p>
            <a:pPr marL="457200" indent="-457200">
              <a:buFont typeface="+mj-lt"/>
              <a:buAutoNum type="arabicPeriod"/>
            </a:pPr>
            <a:r>
              <a:rPr lang="en-AU" dirty="0">
                <a:latin typeface="Calibri" panose="020F0502020204030204" pitchFamily="34" charset="0"/>
                <a:cs typeface="Calibri" panose="020F0502020204030204" pitchFamily="34" charset="0"/>
              </a:rPr>
              <a:t>Spend 1 minute scanning the task that you have just been given.</a:t>
            </a:r>
          </a:p>
          <a:p>
            <a:pPr marL="516636" lvl="1" indent="-342900">
              <a:buFont typeface="+mj-lt"/>
              <a:buAutoNum type="alphaLcParenR"/>
            </a:pPr>
            <a:r>
              <a:rPr lang="en-AU" dirty="0">
                <a:latin typeface="Calibri" panose="020F0502020204030204" pitchFamily="34" charset="0"/>
                <a:cs typeface="Calibri" panose="020F0502020204030204" pitchFamily="34" charset="0"/>
              </a:rPr>
              <a:t>Take notice of the headings</a:t>
            </a:r>
          </a:p>
          <a:p>
            <a:pPr marL="516636" lvl="1" indent="-342900">
              <a:buFont typeface="+mj-lt"/>
              <a:buAutoNum type="alphaLcParenR"/>
            </a:pPr>
            <a:r>
              <a:rPr lang="en-AU" dirty="0">
                <a:latin typeface="Calibri" panose="020F0502020204030204" pitchFamily="34" charset="0"/>
                <a:cs typeface="Calibri" panose="020F0502020204030204" pitchFamily="34" charset="0"/>
              </a:rPr>
              <a:t>Is this a collaborative task or an individual task?</a:t>
            </a:r>
          </a:p>
          <a:p>
            <a:pPr marL="516636" lvl="1" indent="-342900">
              <a:buFont typeface="+mj-lt"/>
              <a:buAutoNum type="alphaLcParenR"/>
            </a:pPr>
            <a:r>
              <a:rPr lang="en-AU" dirty="0">
                <a:latin typeface="Calibri" panose="020F0502020204030204" pitchFamily="34" charset="0"/>
                <a:cs typeface="Calibri" panose="020F0502020204030204" pitchFamily="34" charset="0"/>
              </a:rPr>
              <a:t>What needs to be produced?</a:t>
            </a:r>
          </a:p>
          <a:p>
            <a:pPr marL="342900" indent="-342900">
              <a:buFont typeface="+mj-lt"/>
              <a:buAutoNum type="arabicPeriod"/>
            </a:pPr>
            <a:r>
              <a:rPr lang="en-AU" dirty="0">
                <a:latin typeface="Calibri" panose="020F0502020204030204" pitchFamily="34" charset="0"/>
                <a:cs typeface="Calibri" panose="020F0502020204030204" pitchFamily="34" charset="0"/>
              </a:rPr>
              <a:t>After scanning, we will have a short discussion of what we need to do before doing a critical reading of the task. Be prepared to share your ideas.</a:t>
            </a:r>
          </a:p>
          <a:p>
            <a:pPr marL="173736" lvl="1" indent="0">
              <a:buNone/>
            </a:pPr>
            <a:endParaRPr lang="en-AU" dirty="0">
              <a:latin typeface="Calibri" panose="020F0502020204030204" pitchFamily="34" charset="0"/>
              <a:cs typeface="Calibri" panose="020F0502020204030204" pitchFamily="34" charset="0"/>
            </a:endParaRPr>
          </a:p>
          <a:p>
            <a:pPr marL="516636" lvl="1" indent="-342900">
              <a:buFont typeface="+mj-lt"/>
              <a:buAutoNum type="alphaLcParenR"/>
            </a:pPr>
            <a:endParaRPr lang="en-AU" dirty="0">
              <a:latin typeface="Calibri" panose="020F0502020204030204" pitchFamily="34" charset="0"/>
              <a:cs typeface="Calibri" panose="020F0502020204030204" pitchFamily="34" charset="0"/>
            </a:endParaRPr>
          </a:p>
          <a:p>
            <a:pPr marL="516636" lvl="1" indent="-342900">
              <a:buFont typeface="+mj-lt"/>
              <a:buAutoNum type="alphaLcParenR"/>
            </a:pPr>
            <a:endParaRPr lang="en-AU" dirty="0">
              <a:latin typeface="Calibri" panose="020F0502020204030204" pitchFamily="34" charset="0"/>
              <a:cs typeface="Calibri" panose="020F0502020204030204" pitchFamily="34" charset="0"/>
            </a:endParaRPr>
          </a:p>
        </p:txBody>
      </p:sp>
      <p:pic>
        <p:nvPicPr>
          <p:cNvPr id="9" name="Picture 8" descr="Icon&#10;&#10;Description automatically generated">
            <a:extLst>
              <a:ext uri="{FF2B5EF4-FFF2-40B4-BE49-F238E27FC236}">
                <a16:creationId xmlns:a16="http://schemas.microsoft.com/office/drawing/2014/main" id="{25A58814-61A7-420B-864F-764E991D07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6000" y="701039"/>
            <a:ext cx="5455921" cy="5455921"/>
          </a:xfrm>
          <a:prstGeom prst="rect">
            <a:avLst/>
          </a:prstGeom>
        </p:spPr>
      </p:pic>
      <p:sp>
        <p:nvSpPr>
          <p:cNvPr id="10" name="TextBox 9">
            <a:extLst>
              <a:ext uri="{FF2B5EF4-FFF2-40B4-BE49-F238E27FC236}">
                <a16:creationId xmlns:a16="http://schemas.microsoft.com/office/drawing/2014/main" id="{777E7FC5-0F63-4269-BCEF-698CB1571ACA}"/>
              </a:ext>
            </a:extLst>
          </p:cNvPr>
          <p:cNvSpPr txBox="1"/>
          <p:nvPr/>
        </p:nvSpPr>
        <p:spPr>
          <a:xfrm>
            <a:off x="9302587" y="5956905"/>
            <a:ext cx="2249334"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4" tooltip="https://commons.wikimedia.org/wiki/File:No_Essay.svg">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365484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DA8268-2AA8-43E2-8CE4-7B550EEED74B}"/>
              </a:ext>
            </a:extLst>
          </p:cNvPr>
          <p:cNvSpPr>
            <a:spLocks noGrp="1"/>
          </p:cNvSpPr>
          <p:nvPr>
            <p:ph type="title"/>
          </p:nvPr>
        </p:nvSpPr>
        <p:spPr>
          <a:xfrm>
            <a:off x="1024128" y="585216"/>
            <a:ext cx="3133581" cy="1499616"/>
          </a:xfrm>
        </p:spPr>
        <p:txBody>
          <a:bodyPr>
            <a:normAutofit/>
          </a:bodyPr>
          <a:lstStyle/>
          <a:p>
            <a:r>
              <a:rPr lang="en-AU" sz="4000" dirty="0"/>
              <a:t>How Far does Water Travel?</a:t>
            </a:r>
          </a:p>
        </p:txBody>
      </p:sp>
      <p:sp>
        <p:nvSpPr>
          <p:cNvPr id="4" name="Content Placeholder 3">
            <a:extLst>
              <a:ext uri="{FF2B5EF4-FFF2-40B4-BE49-F238E27FC236}">
                <a16:creationId xmlns:a16="http://schemas.microsoft.com/office/drawing/2014/main" id="{BD8A99CB-E251-4F06-B892-70A7738C223F}"/>
              </a:ext>
            </a:extLst>
          </p:cNvPr>
          <p:cNvSpPr>
            <a:spLocks noGrp="1"/>
          </p:cNvSpPr>
          <p:nvPr>
            <p:ph idx="1"/>
          </p:nvPr>
        </p:nvSpPr>
        <p:spPr>
          <a:xfrm>
            <a:off x="895059" y="2084832"/>
            <a:ext cx="3133580" cy="3931920"/>
          </a:xfrm>
        </p:spPr>
        <p:txBody>
          <a:bodyPr>
            <a:normAutofit/>
          </a:bodyPr>
          <a:lstStyle/>
          <a:p>
            <a:pPr marL="0" indent="0">
              <a:buNone/>
            </a:pPr>
            <a:r>
              <a:rPr lang="en-AU" sz="1800" b="1" dirty="0">
                <a:highlight>
                  <a:srgbClr val="FFFF00"/>
                </a:highlight>
                <a:latin typeface="Calibri" panose="020F0502020204030204" pitchFamily="34" charset="0"/>
                <a:cs typeface="Calibri" panose="020F0502020204030204" pitchFamily="34" charset="0"/>
              </a:rPr>
              <a:t>Highlighting keywords</a:t>
            </a:r>
          </a:p>
          <a:p>
            <a:r>
              <a:rPr lang="en-AU" sz="1600" dirty="0">
                <a:latin typeface="Calibri" panose="020F0502020204030204" pitchFamily="34" charset="0"/>
                <a:cs typeface="Calibri" panose="020F0502020204030204" pitchFamily="34" charset="0"/>
              </a:rPr>
              <a:t>Using a highlighter we will be highlighting keywords. If you do not have a highlighter, you can use a pen to </a:t>
            </a:r>
            <a:r>
              <a:rPr lang="en-AU" sz="1600" u="sng" dirty="0">
                <a:latin typeface="Calibri" panose="020F0502020204030204" pitchFamily="34" charset="0"/>
                <a:cs typeface="Calibri" panose="020F0502020204030204" pitchFamily="34" charset="0"/>
              </a:rPr>
              <a:t>underline keywords.</a:t>
            </a:r>
            <a:endParaRPr lang="en-AU" sz="1600" dirty="0">
              <a:latin typeface="Calibri" panose="020F0502020204030204" pitchFamily="34" charset="0"/>
              <a:cs typeface="Calibri" panose="020F0502020204030204" pitchFamily="34" charset="0"/>
            </a:endParaRPr>
          </a:p>
          <a:p>
            <a:r>
              <a:rPr lang="en-AU" sz="1600" dirty="0">
                <a:latin typeface="Calibri" panose="020F0502020204030204" pitchFamily="34" charset="0"/>
                <a:cs typeface="Calibri" panose="020F0502020204030204" pitchFamily="34" charset="0"/>
              </a:rPr>
              <a:t>We can only </a:t>
            </a:r>
            <a:r>
              <a:rPr lang="en-AU" sz="1600" dirty="0">
                <a:highlight>
                  <a:srgbClr val="FFFF00"/>
                </a:highlight>
                <a:latin typeface="Calibri" panose="020F0502020204030204" pitchFamily="34" charset="0"/>
                <a:cs typeface="Calibri" panose="020F0502020204030204" pitchFamily="34" charset="0"/>
              </a:rPr>
              <a:t>highlight 20 keywords </a:t>
            </a:r>
            <a:r>
              <a:rPr lang="en-AU" sz="1600" dirty="0">
                <a:latin typeface="Calibri" panose="020F0502020204030204" pitchFamily="34" charset="0"/>
                <a:cs typeface="Calibri" panose="020F0502020204030204" pitchFamily="34" charset="0"/>
              </a:rPr>
              <a:t>in this section.</a:t>
            </a:r>
          </a:p>
          <a:p>
            <a:r>
              <a:rPr lang="en-AU" sz="1600" dirty="0">
                <a:latin typeface="Calibri" panose="020F0502020204030204" pitchFamily="34" charset="0"/>
                <a:cs typeface="Calibri" panose="020F0502020204030204" pitchFamily="34" charset="0"/>
              </a:rPr>
              <a:t>When we are using the strategy of highlighting, we need to focus on the words that support the main idea of the section we are reading.</a:t>
            </a:r>
          </a:p>
          <a:p>
            <a:r>
              <a:rPr lang="en-AU" sz="1600" dirty="0">
                <a:latin typeface="Calibri" panose="020F0502020204030204" pitchFamily="34" charset="0"/>
                <a:cs typeface="Calibri" panose="020F0502020204030204" pitchFamily="34" charset="0"/>
              </a:rPr>
              <a:t>What is the main idea of this section?</a:t>
            </a:r>
          </a:p>
        </p:txBody>
      </p:sp>
      <p:pic>
        <p:nvPicPr>
          <p:cNvPr id="5" name="Picture 4">
            <a:extLst>
              <a:ext uri="{FF2B5EF4-FFF2-40B4-BE49-F238E27FC236}">
                <a16:creationId xmlns:a16="http://schemas.microsoft.com/office/drawing/2014/main" id="{A5A04F5F-BF02-45D9-8B19-B12FF540D1A2}"/>
              </a:ext>
            </a:extLst>
          </p:cNvPr>
          <p:cNvPicPr>
            <a:picLocks noChangeAspect="1"/>
          </p:cNvPicPr>
          <p:nvPr/>
        </p:nvPicPr>
        <p:blipFill>
          <a:blip r:embed="rId3"/>
          <a:stretch>
            <a:fillRect/>
          </a:stretch>
        </p:blipFill>
        <p:spPr>
          <a:xfrm>
            <a:off x="4286778" y="1607843"/>
            <a:ext cx="7495030" cy="4103527"/>
          </a:xfrm>
          <a:prstGeom prst="rect">
            <a:avLst/>
          </a:prstGeom>
        </p:spPr>
      </p:pic>
    </p:spTree>
    <p:extLst>
      <p:ext uri="{BB962C8B-B14F-4D97-AF65-F5344CB8AC3E}">
        <p14:creationId xmlns:p14="http://schemas.microsoft.com/office/powerpoint/2010/main" val="135470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DA8268-2AA8-43E2-8CE4-7B550EEED74B}"/>
              </a:ext>
            </a:extLst>
          </p:cNvPr>
          <p:cNvSpPr>
            <a:spLocks noGrp="1"/>
          </p:cNvSpPr>
          <p:nvPr>
            <p:ph type="title"/>
          </p:nvPr>
        </p:nvSpPr>
        <p:spPr>
          <a:xfrm>
            <a:off x="1024128" y="585216"/>
            <a:ext cx="3133581" cy="1499616"/>
          </a:xfrm>
        </p:spPr>
        <p:txBody>
          <a:bodyPr>
            <a:normAutofit/>
          </a:bodyPr>
          <a:lstStyle/>
          <a:p>
            <a:r>
              <a:rPr lang="en-AU" sz="4000"/>
              <a:t>How Far does Water Travel?</a:t>
            </a:r>
          </a:p>
        </p:txBody>
      </p:sp>
      <p:sp>
        <p:nvSpPr>
          <p:cNvPr id="4" name="Content Placeholder 3">
            <a:extLst>
              <a:ext uri="{FF2B5EF4-FFF2-40B4-BE49-F238E27FC236}">
                <a16:creationId xmlns:a16="http://schemas.microsoft.com/office/drawing/2014/main" id="{BD8A99CB-E251-4F06-B892-70A7738C223F}"/>
              </a:ext>
            </a:extLst>
          </p:cNvPr>
          <p:cNvSpPr>
            <a:spLocks noGrp="1"/>
          </p:cNvSpPr>
          <p:nvPr>
            <p:ph idx="1"/>
          </p:nvPr>
        </p:nvSpPr>
        <p:spPr>
          <a:xfrm>
            <a:off x="1024128" y="2286000"/>
            <a:ext cx="3133580" cy="3931920"/>
          </a:xfrm>
        </p:spPr>
        <p:txBody>
          <a:bodyPr>
            <a:normAutofit/>
          </a:bodyPr>
          <a:lstStyle/>
          <a:p>
            <a:pPr marL="0" indent="0">
              <a:buNone/>
            </a:pPr>
            <a:r>
              <a:rPr lang="en-AU" sz="1600" b="1" dirty="0">
                <a:latin typeface="Calibri" panose="020F0502020204030204" pitchFamily="34" charset="0"/>
                <a:cs typeface="Calibri" panose="020F0502020204030204" pitchFamily="34" charset="0"/>
              </a:rPr>
              <a:t>  Reading Tables of Data</a:t>
            </a:r>
          </a:p>
          <a:p>
            <a:r>
              <a:rPr lang="en-AU" sz="1600" dirty="0">
                <a:latin typeface="Calibri" panose="020F0502020204030204" pitchFamily="34" charset="0"/>
                <a:cs typeface="Calibri" panose="020F0502020204030204" pitchFamily="34" charset="0"/>
              </a:rPr>
              <a:t>Can we summarise what the information of the table shows into 1-2 sentences?</a:t>
            </a:r>
          </a:p>
          <a:p>
            <a:r>
              <a:rPr lang="en-AU" sz="1600" dirty="0">
                <a:latin typeface="Calibri" panose="020F0502020204030204" pitchFamily="34" charset="0"/>
                <a:cs typeface="Calibri" panose="020F0502020204030204" pitchFamily="34" charset="0"/>
              </a:rPr>
              <a:t>When we summarise what we are doing is getting to the point clearly.</a:t>
            </a:r>
          </a:p>
        </p:txBody>
      </p:sp>
      <p:pic>
        <p:nvPicPr>
          <p:cNvPr id="6" name="Picture 5" descr="Table&#10;&#10;Description automatically generated">
            <a:extLst>
              <a:ext uri="{FF2B5EF4-FFF2-40B4-BE49-F238E27FC236}">
                <a16:creationId xmlns:a16="http://schemas.microsoft.com/office/drawing/2014/main" id="{71D51B85-78DB-4104-B506-0699C777CE9F}"/>
              </a:ext>
            </a:extLst>
          </p:cNvPr>
          <p:cNvPicPr>
            <a:picLocks noChangeAspect="1"/>
          </p:cNvPicPr>
          <p:nvPr/>
        </p:nvPicPr>
        <p:blipFill rotWithShape="1">
          <a:blip r:embed="rId3"/>
          <a:srcRect t="683"/>
          <a:stretch/>
        </p:blipFill>
        <p:spPr>
          <a:xfrm>
            <a:off x="4642342" y="881094"/>
            <a:ext cx="6909577" cy="5095812"/>
          </a:xfrm>
          <a:prstGeom prst="rect">
            <a:avLst/>
          </a:prstGeom>
        </p:spPr>
      </p:pic>
    </p:spTree>
    <p:extLst>
      <p:ext uri="{BB962C8B-B14F-4D97-AF65-F5344CB8AC3E}">
        <p14:creationId xmlns:p14="http://schemas.microsoft.com/office/powerpoint/2010/main" val="2086968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DA8268-2AA8-43E2-8CE4-7B550EEED74B}"/>
              </a:ext>
            </a:extLst>
          </p:cNvPr>
          <p:cNvSpPr>
            <a:spLocks noGrp="1"/>
          </p:cNvSpPr>
          <p:nvPr>
            <p:ph type="title"/>
          </p:nvPr>
        </p:nvSpPr>
        <p:spPr>
          <a:xfrm>
            <a:off x="1024128" y="585216"/>
            <a:ext cx="3133581" cy="1499616"/>
          </a:xfrm>
        </p:spPr>
        <p:txBody>
          <a:bodyPr>
            <a:normAutofit/>
          </a:bodyPr>
          <a:lstStyle/>
          <a:p>
            <a:r>
              <a:rPr lang="en-AU" sz="4000"/>
              <a:t>How Far does Water Travel?</a:t>
            </a:r>
          </a:p>
        </p:txBody>
      </p:sp>
      <p:sp>
        <p:nvSpPr>
          <p:cNvPr id="4" name="Content Placeholder 3">
            <a:extLst>
              <a:ext uri="{FF2B5EF4-FFF2-40B4-BE49-F238E27FC236}">
                <a16:creationId xmlns:a16="http://schemas.microsoft.com/office/drawing/2014/main" id="{BD8A99CB-E251-4F06-B892-70A7738C223F}"/>
              </a:ext>
            </a:extLst>
          </p:cNvPr>
          <p:cNvSpPr>
            <a:spLocks noGrp="1"/>
          </p:cNvSpPr>
          <p:nvPr>
            <p:ph idx="1"/>
          </p:nvPr>
        </p:nvSpPr>
        <p:spPr>
          <a:xfrm>
            <a:off x="1024128" y="2286000"/>
            <a:ext cx="3133580" cy="3931920"/>
          </a:xfrm>
        </p:spPr>
        <p:txBody>
          <a:bodyPr>
            <a:normAutofit/>
          </a:bodyPr>
          <a:lstStyle/>
          <a:p>
            <a:pPr marL="0" indent="0">
              <a:buNone/>
            </a:pPr>
            <a:r>
              <a:rPr lang="en-AU" sz="1600" b="1" dirty="0">
                <a:latin typeface="Calibri" panose="020F0502020204030204" pitchFamily="34" charset="0"/>
                <a:cs typeface="Calibri" panose="020F0502020204030204" pitchFamily="34" charset="0"/>
              </a:rPr>
              <a:t>How can we use this information to help solve the problem?</a:t>
            </a:r>
          </a:p>
        </p:txBody>
      </p:sp>
      <p:pic>
        <p:nvPicPr>
          <p:cNvPr id="7" name="Picture 6">
            <a:extLst>
              <a:ext uri="{FF2B5EF4-FFF2-40B4-BE49-F238E27FC236}">
                <a16:creationId xmlns:a16="http://schemas.microsoft.com/office/drawing/2014/main" id="{FFE1D0AE-A6E6-4A8F-9170-C96E35A0F0DF}"/>
              </a:ext>
            </a:extLst>
          </p:cNvPr>
          <p:cNvPicPr>
            <a:picLocks noChangeAspect="1"/>
          </p:cNvPicPr>
          <p:nvPr/>
        </p:nvPicPr>
        <p:blipFill>
          <a:blip r:embed="rId3"/>
          <a:stretch>
            <a:fillRect/>
          </a:stretch>
        </p:blipFill>
        <p:spPr>
          <a:xfrm>
            <a:off x="4986471" y="305801"/>
            <a:ext cx="5378494" cy="2944724"/>
          </a:xfrm>
          <a:custGeom>
            <a:avLst/>
            <a:gdLst>
              <a:gd name="connsiteX0" fmla="*/ 0 w 5378494"/>
              <a:gd name="connsiteY0" fmla="*/ 0 h 2944724"/>
              <a:gd name="connsiteX1" fmla="*/ 726097 w 5378494"/>
              <a:gd name="connsiteY1" fmla="*/ 0 h 2944724"/>
              <a:gd name="connsiteX2" fmla="*/ 1237054 w 5378494"/>
              <a:gd name="connsiteY2" fmla="*/ 0 h 2944724"/>
              <a:gd name="connsiteX3" fmla="*/ 1855580 w 5378494"/>
              <a:gd name="connsiteY3" fmla="*/ 0 h 2944724"/>
              <a:gd name="connsiteX4" fmla="*/ 2635462 w 5378494"/>
              <a:gd name="connsiteY4" fmla="*/ 0 h 2944724"/>
              <a:gd name="connsiteX5" fmla="*/ 3307774 w 5378494"/>
              <a:gd name="connsiteY5" fmla="*/ 0 h 2944724"/>
              <a:gd name="connsiteX6" fmla="*/ 4033871 w 5378494"/>
              <a:gd name="connsiteY6" fmla="*/ 0 h 2944724"/>
              <a:gd name="connsiteX7" fmla="*/ 4652397 w 5378494"/>
              <a:gd name="connsiteY7" fmla="*/ 0 h 2944724"/>
              <a:gd name="connsiteX8" fmla="*/ 5378494 w 5378494"/>
              <a:gd name="connsiteY8" fmla="*/ 0 h 2944724"/>
              <a:gd name="connsiteX9" fmla="*/ 5378494 w 5378494"/>
              <a:gd name="connsiteY9" fmla="*/ 647839 h 2944724"/>
              <a:gd name="connsiteX10" fmla="*/ 5378494 w 5378494"/>
              <a:gd name="connsiteY10" fmla="*/ 1177890 h 2944724"/>
              <a:gd name="connsiteX11" fmla="*/ 5378494 w 5378494"/>
              <a:gd name="connsiteY11" fmla="*/ 1678493 h 2944724"/>
              <a:gd name="connsiteX12" fmla="*/ 5378494 w 5378494"/>
              <a:gd name="connsiteY12" fmla="*/ 2208543 h 2944724"/>
              <a:gd name="connsiteX13" fmla="*/ 5378494 w 5378494"/>
              <a:gd name="connsiteY13" fmla="*/ 2944724 h 2944724"/>
              <a:gd name="connsiteX14" fmla="*/ 4706182 w 5378494"/>
              <a:gd name="connsiteY14" fmla="*/ 2944724 h 2944724"/>
              <a:gd name="connsiteX15" fmla="*/ 4033871 w 5378494"/>
              <a:gd name="connsiteY15" fmla="*/ 2944724 h 2944724"/>
              <a:gd name="connsiteX16" fmla="*/ 3469129 w 5378494"/>
              <a:gd name="connsiteY16" fmla="*/ 2944724 h 2944724"/>
              <a:gd name="connsiteX17" fmla="*/ 2796817 w 5378494"/>
              <a:gd name="connsiteY17" fmla="*/ 2944724 h 2944724"/>
              <a:gd name="connsiteX18" fmla="*/ 2124505 w 5378494"/>
              <a:gd name="connsiteY18" fmla="*/ 2944724 h 2944724"/>
              <a:gd name="connsiteX19" fmla="*/ 1452193 w 5378494"/>
              <a:gd name="connsiteY19" fmla="*/ 2944724 h 2944724"/>
              <a:gd name="connsiteX20" fmla="*/ 779882 w 5378494"/>
              <a:gd name="connsiteY20" fmla="*/ 2944724 h 2944724"/>
              <a:gd name="connsiteX21" fmla="*/ 0 w 5378494"/>
              <a:gd name="connsiteY21" fmla="*/ 2944724 h 2944724"/>
              <a:gd name="connsiteX22" fmla="*/ 0 w 5378494"/>
              <a:gd name="connsiteY22" fmla="*/ 2326332 h 2944724"/>
              <a:gd name="connsiteX23" fmla="*/ 0 w 5378494"/>
              <a:gd name="connsiteY23" fmla="*/ 1707940 h 2944724"/>
              <a:gd name="connsiteX24" fmla="*/ 0 w 5378494"/>
              <a:gd name="connsiteY24" fmla="*/ 1089548 h 2944724"/>
              <a:gd name="connsiteX25" fmla="*/ 0 w 5378494"/>
              <a:gd name="connsiteY25" fmla="*/ 0 h 294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78494" h="2944724" fill="none" extrusionOk="0">
                <a:moveTo>
                  <a:pt x="0" y="0"/>
                </a:moveTo>
                <a:cubicBezTo>
                  <a:pt x="321901" y="33184"/>
                  <a:pt x="443627" y="-2894"/>
                  <a:pt x="726097" y="0"/>
                </a:cubicBezTo>
                <a:cubicBezTo>
                  <a:pt x="1008567" y="2894"/>
                  <a:pt x="995171" y="11130"/>
                  <a:pt x="1237054" y="0"/>
                </a:cubicBezTo>
                <a:cubicBezTo>
                  <a:pt x="1478937" y="-11130"/>
                  <a:pt x="1605561" y="3240"/>
                  <a:pt x="1855580" y="0"/>
                </a:cubicBezTo>
                <a:cubicBezTo>
                  <a:pt x="2105599" y="-3240"/>
                  <a:pt x="2372464" y="-1439"/>
                  <a:pt x="2635462" y="0"/>
                </a:cubicBezTo>
                <a:cubicBezTo>
                  <a:pt x="2898460" y="1439"/>
                  <a:pt x="3008313" y="17204"/>
                  <a:pt x="3307774" y="0"/>
                </a:cubicBezTo>
                <a:cubicBezTo>
                  <a:pt x="3607235" y="-17204"/>
                  <a:pt x="3864359" y="15914"/>
                  <a:pt x="4033871" y="0"/>
                </a:cubicBezTo>
                <a:cubicBezTo>
                  <a:pt x="4203383" y="-15914"/>
                  <a:pt x="4472684" y="27388"/>
                  <a:pt x="4652397" y="0"/>
                </a:cubicBezTo>
                <a:cubicBezTo>
                  <a:pt x="4832110" y="-27388"/>
                  <a:pt x="5064821" y="10663"/>
                  <a:pt x="5378494" y="0"/>
                </a:cubicBezTo>
                <a:cubicBezTo>
                  <a:pt x="5393219" y="243477"/>
                  <a:pt x="5401446" y="344840"/>
                  <a:pt x="5378494" y="647839"/>
                </a:cubicBezTo>
                <a:cubicBezTo>
                  <a:pt x="5355542" y="950838"/>
                  <a:pt x="5387288" y="1066123"/>
                  <a:pt x="5378494" y="1177890"/>
                </a:cubicBezTo>
                <a:cubicBezTo>
                  <a:pt x="5369700" y="1289657"/>
                  <a:pt x="5394517" y="1507448"/>
                  <a:pt x="5378494" y="1678493"/>
                </a:cubicBezTo>
                <a:cubicBezTo>
                  <a:pt x="5362471" y="1849538"/>
                  <a:pt x="5394504" y="2043903"/>
                  <a:pt x="5378494" y="2208543"/>
                </a:cubicBezTo>
                <a:cubicBezTo>
                  <a:pt x="5362485" y="2373183"/>
                  <a:pt x="5363564" y="2671846"/>
                  <a:pt x="5378494" y="2944724"/>
                </a:cubicBezTo>
                <a:cubicBezTo>
                  <a:pt x="5071887" y="2940842"/>
                  <a:pt x="4917947" y="2965665"/>
                  <a:pt x="4706182" y="2944724"/>
                </a:cubicBezTo>
                <a:cubicBezTo>
                  <a:pt x="4494417" y="2923783"/>
                  <a:pt x="4212091" y="2921440"/>
                  <a:pt x="4033871" y="2944724"/>
                </a:cubicBezTo>
                <a:cubicBezTo>
                  <a:pt x="3855651" y="2968008"/>
                  <a:pt x="3677599" y="2933576"/>
                  <a:pt x="3469129" y="2944724"/>
                </a:cubicBezTo>
                <a:cubicBezTo>
                  <a:pt x="3260659" y="2955872"/>
                  <a:pt x="3040058" y="2978100"/>
                  <a:pt x="2796817" y="2944724"/>
                </a:cubicBezTo>
                <a:cubicBezTo>
                  <a:pt x="2553576" y="2911348"/>
                  <a:pt x="2395692" y="2945823"/>
                  <a:pt x="2124505" y="2944724"/>
                </a:cubicBezTo>
                <a:cubicBezTo>
                  <a:pt x="1853318" y="2943625"/>
                  <a:pt x="1618718" y="2960396"/>
                  <a:pt x="1452193" y="2944724"/>
                </a:cubicBezTo>
                <a:cubicBezTo>
                  <a:pt x="1285668" y="2929052"/>
                  <a:pt x="989030" y="2973748"/>
                  <a:pt x="779882" y="2944724"/>
                </a:cubicBezTo>
                <a:cubicBezTo>
                  <a:pt x="570734" y="2915700"/>
                  <a:pt x="375646" y="2910129"/>
                  <a:pt x="0" y="2944724"/>
                </a:cubicBezTo>
                <a:cubicBezTo>
                  <a:pt x="-12389" y="2724762"/>
                  <a:pt x="-1182" y="2510901"/>
                  <a:pt x="0" y="2326332"/>
                </a:cubicBezTo>
                <a:cubicBezTo>
                  <a:pt x="1182" y="2141763"/>
                  <a:pt x="23618" y="1890383"/>
                  <a:pt x="0" y="1707940"/>
                </a:cubicBezTo>
                <a:cubicBezTo>
                  <a:pt x="-23618" y="1525497"/>
                  <a:pt x="14096" y="1339622"/>
                  <a:pt x="0" y="1089548"/>
                </a:cubicBezTo>
                <a:cubicBezTo>
                  <a:pt x="-14096" y="839474"/>
                  <a:pt x="-34935" y="335638"/>
                  <a:pt x="0" y="0"/>
                </a:cubicBezTo>
                <a:close/>
              </a:path>
              <a:path w="5378494" h="2944724" stroke="0" extrusionOk="0">
                <a:moveTo>
                  <a:pt x="0" y="0"/>
                </a:moveTo>
                <a:cubicBezTo>
                  <a:pt x="172962" y="2056"/>
                  <a:pt x="394364" y="1567"/>
                  <a:pt x="618527" y="0"/>
                </a:cubicBezTo>
                <a:cubicBezTo>
                  <a:pt x="842690" y="-1567"/>
                  <a:pt x="928732" y="22659"/>
                  <a:pt x="1129484" y="0"/>
                </a:cubicBezTo>
                <a:cubicBezTo>
                  <a:pt x="1330236" y="-22659"/>
                  <a:pt x="1633832" y="21446"/>
                  <a:pt x="1909365" y="0"/>
                </a:cubicBezTo>
                <a:cubicBezTo>
                  <a:pt x="2184898" y="-21446"/>
                  <a:pt x="2230873" y="20222"/>
                  <a:pt x="2527892" y="0"/>
                </a:cubicBezTo>
                <a:cubicBezTo>
                  <a:pt x="2824911" y="-20222"/>
                  <a:pt x="2897389" y="-16570"/>
                  <a:pt x="3146419" y="0"/>
                </a:cubicBezTo>
                <a:cubicBezTo>
                  <a:pt x="3395449" y="16570"/>
                  <a:pt x="3763208" y="-4855"/>
                  <a:pt x="3926301" y="0"/>
                </a:cubicBezTo>
                <a:cubicBezTo>
                  <a:pt x="4089394" y="4855"/>
                  <a:pt x="4260479" y="-19378"/>
                  <a:pt x="4491042" y="0"/>
                </a:cubicBezTo>
                <a:cubicBezTo>
                  <a:pt x="4721605" y="19378"/>
                  <a:pt x="4955493" y="-39126"/>
                  <a:pt x="5378494" y="0"/>
                </a:cubicBezTo>
                <a:cubicBezTo>
                  <a:pt x="5366474" y="296039"/>
                  <a:pt x="5361245" y="452043"/>
                  <a:pt x="5378494" y="647839"/>
                </a:cubicBezTo>
                <a:cubicBezTo>
                  <a:pt x="5395743" y="843635"/>
                  <a:pt x="5399314" y="1070952"/>
                  <a:pt x="5378494" y="1177890"/>
                </a:cubicBezTo>
                <a:cubicBezTo>
                  <a:pt x="5357674" y="1284828"/>
                  <a:pt x="5390650" y="1483218"/>
                  <a:pt x="5378494" y="1766834"/>
                </a:cubicBezTo>
                <a:cubicBezTo>
                  <a:pt x="5366338" y="2050450"/>
                  <a:pt x="5361134" y="2224509"/>
                  <a:pt x="5378494" y="2385226"/>
                </a:cubicBezTo>
                <a:cubicBezTo>
                  <a:pt x="5395854" y="2545943"/>
                  <a:pt x="5373842" y="2828544"/>
                  <a:pt x="5378494" y="2944724"/>
                </a:cubicBezTo>
                <a:cubicBezTo>
                  <a:pt x="5233346" y="2964423"/>
                  <a:pt x="4923737" y="2928856"/>
                  <a:pt x="4706182" y="2944724"/>
                </a:cubicBezTo>
                <a:cubicBezTo>
                  <a:pt x="4488627" y="2960592"/>
                  <a:pt x="4343673" y="2930252"/>
                  <a:pt x="4141440" y="2944724"/>
                </a:cubicBezTo>
                <a:cubicBezTo>
                  <a:pt x="3939207" y="2959196"/>
                  <a:pt x="3727721" y="2957315"/>
                  <a:pt x="3469129" y="2944724"/>
                </a:cubicBezTo>
                <a:cubicBezTo>
                  <a:pt x="3210537" y="2932133"/>
                  <a:pt x="2861073" y="2953440"/>
                  <a:pt x="2689247" y="2944724"/>
                </a:cubicBezTo>
                <a:cubicBezTo>
                  <a:pt x="2517421" y="2936008"/>
                  <a:pt x="2292778" y="2962995"/>
                  <a:pt x="2016935" y="2944724"/>
                </a:cubicBezTo>
                <a:cubicBezTo>
                  <a:pt x="1741092" y="2926453"/>
                  <a:pt x="1702874" y="2933797"/>
                  <a:pt x="1505978" y="2944724"/>
                </a:cubicBezTo>
                <a:cubicBezTo>
                  <a:pt x="1309082" y="2955651"/>
                  <a:pt x="1077897" y="2947304"/>
                  <a:pt x="941236" y="2944724"/>
                </a:cubicBezTo>
                <a:cubicBezTo>
                  <a:pt x="804575" y="2942144"/>
                  <a:pt x="356650" y="2964192"/>
                  <a:pt x="0" y="2944724"/>
                </a:cubicBezTo>
                <a:cubicBezTo>
                  <a:pt x="-9566" y="2768502"/>
                  <a:pt x="-27660" y="2616890"/>
                  <a:pt x="0" y="2355779"/>
                </a:cubicBezTo>
                <a:cubicBezTo>
                  <a:pt x="27660" y="2094669"/>
                  <a:pt x="28688" y="2047951"/>
                  <a:pt x="0" y="1766834"/>
                </a:cubicBezTo>
                <a:cubicBezTo>
                  <a:pt x="-28688" y="1485718"/>
                  <a:pt x="-851" y="1464608"/>
                  <a:pt x="0" y="1207337"/>
                </a:cubicBezTo>
                <a:cubicBezTo>
                  <a:pt x="851" y="950066"/>
                  <a:pt x="8061" y="939469"/>
                  <a:pt x="0" y="706734"/>
                </a:cubicBezTo>
                <a:cubicBezTo>
                  <a:pt x="-8061" y="473999"/>
                  <a:pt x="-30992" y="236090"/>
                  <a:pt x="0" y="0"/>
                </a:cubicBezTo>
                <a:close/>
              </a:path>
            </a:pathLst>
          </a:custGeom>
          <a:ln w="28575">
            <a:solidFill>
              <a:schemeClr val="accent5">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6" name="Picture 5" descr="Table&#10;&#10;Description automatically generated">
            <a:extLst>
              <a:ext uri="{FF2B5EF4-FFF2-40B4-BE49-F238E27FC236}">
                <a16:creationId xmlns:a16="http://schemas.microsoft.com/office/drawing/2014/main" id="{71D51B85-78DB-4104-B506-0699C777CE9F}"/>
              </a:ext>
            </a:extLst>
          </p:cNvPr>
          <p:cNvPicPr>
            <a:picLocks noChangeAspect="1"/>
          </p:cNvPicPr>
          <p:nvPr/>
        </p:nvPicPr>
        <p:blipFill rotWithShape="1">
          <a:blip r:embed="rId4"/>
          <a:srcRect t="683"/>
          <a:stretch/>
        </p:blipFill>
        <p:spPr>
          <a:xfrm>
            <a:off x="7217253" y="3074677"/>
            <a:ext cx="4715284" cy="3477521"/>
          </a:xfrm>
          <a:custGeom>
            <a:avLst/>
            <a:gdLst>
              <a:gd name="connsiteX0" fmla="*/ 0 w 4715284"/>
              <a:gd name="connsiteY0" fmla="*/ 0 h 3477521"/>
              <a:gd name="connsiteX1" fmla="*/ 447952 w 4715284"/>
              <a:gd name="connsiteY1" fmla="*/ 0 h 3477521"/>
              <a:gd name="connsiteX2" fmla="*/ 1131668 w 4715284"/>
              <a:gd name="connsiteY2" fmla="*/ 0 h 3477521"/>
              <a:gd name="connsiteX3" fmla="*/ 1673926 w 4715284"/>
              <a:gd name="connsiteY3" fmla="*/ 0 h 3477521"/>
              <a:gd name="connsiteX4" fmla="*/ 2263336 w 4715284"/>
              <a:gd name="connsiteY4" fmla="*/ 0 h 3477521"/>
              <a:gd name="connsiteX5" fmla="*/ 2852747 w 4715284"/>
              <a:gd name="connsiteY5" fmla="*/ 0 h 3477521"/>
              <a:gd name="connsiteX6" fmla="*/ 3489310 w 4715284"/>
              <a:gd name="connsiteY6" fmla="*/ 0 h 3477521"/>
              <a:gd name="connsiteX7" fmla="*/ 4173026 w 4715284"/>
              <a:gd name="connsiteY7" fmla="*/ 0 h 3477521"/>
              <a:gd name="connsiteX8" fmla="*/ 4715284 w 4715284"/>
              <a:gd name="connsiteY8" fmla="*/ 0 h 3477521"/>
              <a:gd name="connsiteX9" fmla="*/ 4715284 w 4715284"/>
              <a:gd name="connsiteY9" fmla="*/ 649137 h 3477521"/>
              <a:gd name="connsiteX10" fmla="*/ 4715284 w 4715284"/>
              <a:gd name="connsiteY10" fmla="*/ 1228724 h 3477521"/>
              <a:gd name="connsiteX11" fmla="*/ 4715284 w 4715284"/>
              <a:gd name="connsiteY11" fmla="*/ 1808311 h 3477521"/>
              <a:gd name="connsiteX12" fmla="*/ 4715284 w 4715284"/>
              <a:gd name="connsiteY12" fmla="*/ 2353123 h 3477521"/>
              <a:gd name="connsiteX13" fmla="*/ 4715284 w 4715284"/>
              <a:gd name="connsiteY13" fmla="*/ 2828384 h 3477521"/>
              <a:gd name="connsiteX14" fmla="*/ 4715284 w 4715284"/>
              <a:gd name="connsiteY14" fmla="*/ 3477521 h 3477521"/>
              <a:gd name="connsiteX15" fmla="*/ 4031568 w 4715284"/>
              <a:gd name="connsiteY15" fmla="*/ 3477521 h 3477521"/>
              <a:gd name="connsiteX16" fmla="*/ 3347852 w 4715284"/>
              <a:gd name="connsiteY16" fmla="*/ 3477521 h 3477521"/>
              <a:gd name="connsiteX17" fmla="*/ 2758441 w 4715284"/>
              <a:gd name="connsiteY17" fmla="*/ 3477521 h 3477521"/>
              <a:gd name="connsiteX18" fmla="*/ 2074725 w 4715284"/>
              <a:gd name="connsiteY18" fmla="*/ 3477521 h 3477521"/>
              <a:gd name="connsiteX19" fmla="*/ 1485314 w 4715284"/>
              <a:gd name="connsiteY19" fmla="*/ 3477521 h 3477521"/>
              <a:gd name="connsiteX20" fmla="*/ 801598 w 4715284"/>
              <a:gd name="connsiteY20" fmla="*/ 3477521 h 3477521"/>
              <a:gd name="connsiteX21" fmla="*/ 0 w 4715284"/>
              <a:gd name="connsiteY21" fmla="*/ 3477521 h 3477521"/>
              <a:gd name="connsiteX22" fmla="*/ 0 w 4715284"/>
              <a:gd name="connsiteY22" fmla="*/ 2863159 h 3477521"/>
              <a:gd name="connsiteX23" fmla="*/ 0 w 4715284"/>
              <a:gd name="connsiteY23" fmla="*/ 2283572 h 3477521"/>
              <a:gd name="connsiteX24" fmla="*/ 0 w 4715284"/>
              <a:gd name="connsiteY24" fmla="*/ 1808311 h 3477521"/>
              <a:gd name="connsiteX25" fmla="*/ 0 w 4715284"/>
              <a:gd name="connsiteY25" fmla="*/ 1159174 h 3477521"/>
              <a:gd name="connsiteX26" fmla="*/ 0 w 4715284"/>
              <a:gd name="connsiteY26" fmla="*/ 614362 h 3477521"/>
              <a:gd name="connsiteX27" fmla="*/ 0 w 4715284"/>
              <a:gd name="connsiteY27" fmla="*/ 0 h 347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15284" h="3477521" fill="none" extrusionOk="0">
                <a:moveTo>
                  <a:pt x="0" y="0"/>
                </a:moveTo>
                <a:cubicBezTo>
                  <a:pt x="152561" y="-1065"/>
                  <a:pt x="304989" y="36201"/>
                  <a:pt x="447952" y="0"/>
                </a:cubicBezTo>
                <a:cubicBezTo>
                  <a:pt x="590915" y="-36201"/>
                  <a:pt x="897867" y="19715"/>
                  <a:pt x="1131668" y="0"/>
                </a:cubicBezTo>
                <a:cubicBezTo>
                  <a:pt x="1365469" y="-19715"/>
                  <a:pt x="1432319" y="10125"/>
                  <a:pt x="1673926" y="0"/>
                </a:cubicBezTo>
                <a:cubicBezTo>
                  <a:pt x="1915533" y="-10125"/>
                  <a:pt x="2046075" y="48364"/>
                  <a:pt x="2263336" y="0"/>
                </a:cubicBezTo>
                <a:cubicBezTo>
                  <a:pt x="2480597" y="-48364"/>
                  <a:pt x="2665237" y="43443"/>
                  <a:pt x="2852747" y="0"/>
                </a:cubicBezTo>
                <a:cubicBezTo>
                  <a:pt x="3040257" y="-43443"/>
                  <a:pt x="3287310" y="14442"/>
                  <a:pt x="3489310" y="0"/>
                </a:cubicBezTo>
                <a:cubicBezTo>
                  <a:pt x="3691310" y="-14442"/>
                  <a:pt x="3959117" y="5071"/>
                  <a:pt x="4173026" y="0"/>
                </a:cubicBezTo>
                <a:cubicBezTo>
                  <a:pt x="4386935" y="-5071"/>
                  <a:pt x="4525321" y="21241"/>
                  <a:pt x="4715284" y="0"/>
                </a:cubicBezTo>
                <a:cubicBezTo>
                  <a:pt x="4739952" y="258092"/>
                  <a:pt x="4676344" y="509454"/>
                  <a:pt x="4715284" y="649137"/>
                </a:cubicBezTo>
                <a:cubicBezTo>
                  <a:pt x="4754224" y="788820"/>
                  <a:pt x="4660345" y="1054832"/>
                  <a:pt x="4715284" y="1228724"/>
                </a:cubicBezTo>
                <a:cubicBezTo>
                  <a:pt x="4770223" y="1402616"/>
                  <a:pt x="4651568" y="1691388"/>
                  <a:pt x="4715284" y="1808311"/>
                </a:cubicBezTo>
                <a:cubicBezTo>
                  <a:pt x="4779000" y="1925234"/>
                  <a:pt x="4697848" y="2134073"/>
                  <a:pt x="4715284" y="2353123"/>
                </a:cubicBezTo>
                <a:cubicBezTo>
                  <a:pt x="4732720" y="2572173"/>
                  <a:pt x="4662024" y="2691374"/>
                  <a:pt x="4715284" y="2828384"/>
                </a:cubicBezTo>
                <a:cubicBezTo>
                  <a:pt x="4768544" y="2965394"/>
                  <a:pt x="4703004" y="3196233"/>
                  <a:pt x="4715284" y="3477521"/>
                </a:cubicBezTo>
                <a:cubicBezTo>
                  <a:pt x="4429895" y="3489959"/>
                  <a:pt x="4307879" y="3456937"/>
                  <a:pt x="4031568" y="3477521"/>
                </a:cubicBezTo>
                <a:cubicBezTo>
                  <a:pt x="3755257" y="3498105"/>
                  <a:pt x="3572916" y="3434522"/>
                  <a:pt x="3347852" y="3477521"/>
                </a:cubicBezTo>
                <a:cubicBezTo>
                  <a:pt x="3122788" y="3520520"/>
                  <a:pt x="2895176" y="3460144"/>
                  <a:pt x="2758441" y="3477521"/>
                </a:cubicBezTo>
                <a:cubicBezTo>
                  <a:pt x="2621706" y="3494898"/>
                  <a:pt x="2238364" y="3401350"/>
                  <a:pt x="2074725" y="3477521"/>
                </a:cubicBezTo>
                <a:cubicBezTo>
                  <a:pt x="1911086" y="3553692"/>
                  <a:pt x="1696502" y="3448573"/>
                  <a:pt x="1485314" y="3477521"/>
                </a:cubicBezTo>
                <a:cubicBezTo>
                  <a:pt x="1274126" y="3506469"/>
                  <a:pt x="1074135" y="3405936"/>
                  <a:pt x="801598" y="3477521"/>
                </a:cubicBezTo>
                <a:cubicBezTo>
                  <a:pt x="529061" y="3549106"/>
                  <a:pt x="335307" y="3464579"/>
                  <a:pt x="0" y="3477521"/>
                </a:cubicBezTo>
                <a:cubicBezTo>
                  <a:pt x="-4585" y="3344457"/>
                  <a:pt x="39563" y="3053335"/>
                  <a:pt x="0" y="2863159"/>
                </a:cubicBezTo>
                <a:cubicBezTo>
                  <a:pt x="-39563" y="2672983"/>
                  <a:pt x="487" y="2438957"/>
                  <a:pt x="0" y="2283572"/>
                </a:cubicBezTo>
                <a:cubicBezTo>
                  <a:pt x="-487" y="2128187"/>
                  <a:pt x="8447" y="1904228"/>
                  <a:pt x="0" y="1808311"/>
                </a:cubicBezTo>
                <a:cubicBezTo>
                  <a:pt x="-8447" y="1712394"/>
                  <a:pt x="11572" y="1376757"/>
                  <a:pt x="0" y="1159174"/>
                </a:cubicBezTo>
                <a:cubicBezTo>
                  <a:pt x="-11572" y="941591"/>
                  <a:pt x="8183" y="872951"/>
                  <a:pt x="0" y="614362"/>
                </a:cubicBezTo>
                <a:cubicBezTo>
                  <a:pt x="-8183" y="355773"/>
                  <a:pt x="72963" y="284105"/>
                  <a:pt x="0" y="0"/>
                </a:cubicBezTo>
                <a:close/>
              </a:path>
              <a:path w="4715284" h="3477521" stroke="0" extrusionOk="0">
                <a:moveTo>
                  <a:pt x="0" y="0"/>
                </a:moveTo>
                <a:cubicBezTo>
                  <a:pt x="122444" y="-54027"/>
                  <a:pt x="364868" y="31548"/>
                  <a:pt x="495105" y="0"/>
                </a:cubicBezTo>
                <a:cubicBezTo>
                  <a:pt x="625342" y="-31548"/>
                  <a:pt x="890570" y="56361"/>
                  <a:pt x="1084515" y="0"/>
                </a:cubicBezTo>
                <a:cubicBezTo>
                  <a:pt x="1278460" y="-56361"/>
                  <a:pt x="1435255" y="46740"/>
                  <a:pt x="1673926" y="0"/>
                </a:cubicBezTo>
                <a:cubicBezTo>
                  <a:pt x="1912597" y="-46740"/>
                  <a:pt x="2048394" y="8848"/>
                  <a:pt x="2263336" y="0"/>
                </a:cubicBezTo>
                <a:cubicBezTo>
                  <a:pt x="2478278" y="-8848"/>
                  <a:pt x="2611048" y="43223"/>
                  <a:pt x="2711288" y="0"/>
                </a:cubicBezTo>
                <a:cubicBezTo>
                  <a:pt x="2811528" y="-43223"/>
                  <a:pt x="3106863" y="11243"/>
                  <a:pt x="3206393" y="0"/>
                </a:cubicBezTo>
                <a:cubicBezTo>
                  <a:pt x="3305924" y="-11243"/>
                  <a:pt x="3625223" y="52053"/>
                  <a:pt x="3795804" y="0"/>
                </a:cubicBezTo>
                <a:cubicBezTo>
                  <a:pt x="3966385" y="-52053"/>
                  <a:pt x="4382538" y="100422"/>
                  <a:pt x="4715284" y="0"/>
                </a:cubicBezTo>
                <a:cubicBezTo>
                  <a:pt x="4740832" y="228539"/>
                  <a:pt x="4683628" y="338383"/>
                  <a:pt x="4715284" y="510036"/>
                </a:cubicBezTo>
                <a:cubicBezTo>
                  <a:pt x="4746940" y="681689"/>
                  <a:pt x="4680303" y="866720"/>
                  <a:pt x="4715284" y="1159174"/>
                </a:cubicBezTo>
                <a:cubicBezTo>
                  <a:pt x="4750265" y="1451628"/>
                  <a:pt x="4693904" y="1550566"/>
                  <a:pt x="4715284" y="1738761"/>
                </a:cubicBezTo>
                <a:cubicBezTo>
                  <a:pt x="4736664" y="1926956"/>
                  <a:pt x="4695591" y="2075813"/>
                  <a:pt x="4715284" y="2214022"/>
                </a:cubicBezTo>
                <a:cubicBezTo>
                  <a:pt x="4734977" y="2352231"/>
                  <a:pt x="4654150" y="2621652"/>
                  <a:pt x="4715284" y="2758833"/>
                </a:cubicBezTo>
                <a:cubicBezTo>
                  <a:pt x="4776418" y="2896014"/>
                  <a:pt x="4693864" y="3141410"/>
                  <a:pt x="4715284" y="3477521"/>
                </a:cubicBezTo>
                <a:cubicBezTo>
                  <a:pt x="4462484" y="3479110"/>
                  <a:pt x="4416644" y="3437737"/>
                  <a:pt x="4125874" y="3477521"/>
                </a:cubicBezTo>
                <a:cubicBezTo>
                  <a:pt x="3835104" y="3517305"/>
                  <a:pt x="3868275" y="3441703"/>
                  <a:pt x="3677922" y="3477521"/>
                </a:cubicBezTo>
                <a:cubicBezTo>
                  <a:pt x="3487569" y="3513339"/>
                  <a:pt x="3379953" y="3460731"/>
                  <a:pt x="3182817" y="3477521"/>
                </a:cubicBezTo>
                <a:cubicBezTo>
                  <a:pt x="2985681" y="3494311"/>
                  <a:pt x="2717980" y="3417115"/>
                  <a:pt x="2593406" y="3477521"/>
                </a:cubicBezTo>
                <a:cubicBezTo>
                  <a:pt x="2468832" y="3537927"/>
                  <a:pt x="2260099" y="3456953"/>
                  <a:pt x="2051149" y="3477521"/>
                </a:cubicBezTo>
                <a:cubicBezTo>
                  <a:pt x="1842199" y="3498089"/>
                  <a:pt x="1726080" y="3413232"/>
                  <a:pt x="1508891" y="3477521"/>
                </a:cubicBezTo>
                <a:cubicBezTo>
                  <a:pt x="1291702" y="3541810"/>
                  <a:pt x="970400" y="3412877"/>
                  <a:pt x="825175" y="3477521"/>
                </a:cubicBezTo>
                <a:cubicBezTo>
                  <a:pt x="679950" y="3542165"/>
                  <a:pt x="260871" y="3424421"/>
                  <a:pt x="0" y="3477521"/>
                </a:cubicBezTo>
                <a:cubicBezTo>
                  <a:pt x="-42151" y="3293430"/>
                  <a:pt x="25824" y="3184147"/>
                  <a:pt x="0" y="3002260"/>
                </a:cubicBezTo>
                <a:cubicBezTo>
                  <a:pt x="-25824" y="2820373"/>
                  <a:pt x="29158" y="2711298"/>
                  <a:pt x="0" y="2526999"/>
                </a:cubicBezTo>
                <a:cubicBezTo>
                  <a:pt x="-29158" y="2342700"/>
                  <a:pt x="47647" y="2146048"/>
                  <a:pt x="0" y="2016962"/>
                </a:cubicBezTo>
                <a:cubicBezTo>
                  <a:pt x="-47647" y="1887876"/>
                  <a:pt x="34779" y="1614581"/>
                  <a:pt x="0" y="1506926"/>
                </a:cubicBezTo>
                <a:cubicBezTo>
                  <a:pt x="-34779" y="1399271"/>
                  <a:pt x="62024" y="1150460"/>
                  <a:pt x="0" y="892564"/>
                </a:cubicBezTo>
                <a:cubicBezTo>
                  <a:pt x="-62024" y="634668"/>
                  <a:pt x="3808" y="228177"/>
                  <a:pt x="0" y="0"/>
                </a:cubicBezTo>
                <a:close/>
              </a:path>
            </a:pathLst>
          </a:custGeom>
          <a:ln w="28575">
            <a:solidFill>
              <a:schemeClr val="accent5">
                <a:lumMod val="60000"/>
                <a:lumOff val="40000"/>
              </a:schemeClr>
            </a:solidFill>
            <a:extLst>
              <a:ext uri="{C807C97D-BFC1-408E-A445-0C87EB9F89A2}">
                <ask:lineSketchStyleProps xmlns:ask="http://schemas.microsoft.com/office/drawing/2018/sketchyshapes" sd="1616015675">
                  <a:prstGeom prst="rect">
                    <a:avLst/>
                  </a:prstGeom>
                  <ask:type>
                    <ask:lineSketchScribble/>
                  </ask:type>
                </ask:lineSketchStyleProps>
              </a:ext>
            </a:extLst>
          </a:ln>
        </p:spPr>
      </p:pic>
    </p:spTree>
    <p:extLst>
      <p:ext uri="{BB962C8B-B14F-4D97-AF65-F5344CB8AC3E}">
        <p14:creationId xmlns:p14="http://schemas.microsoft.com/office/powerpoint/2010/main" val="353469828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814</TotalTime>
  <Words>1111</Words>
  <Application>Microsoft Office PowerPoint</Application>
  <PresentationFormat>Widescreen</PresentationFormat>
  <Paragraphs>100</Paragraphs>
  <Slides>11</Slides>
  <Notes>9</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vt:i4>
      </vt:variant>
    </vt:vector>
  </HeadingPairs>
  <TitlesOfParts>
    <vt:vector size="23" baseType="lpstr">
      <vt:lpstr>Helvetica 45 Light</vt:lpstr>
      <vt:lpstr>HelveticaNeueLT Std Lt Ext</vt:lpstr>
      <vt:lpstr>Meiryo</vt:lpstr>
      <vt:lpstr>Arial</vt:lpstr>
      <vt:lpstr>Calibri</vt:lpstr>
      <vt:lpstr>Corbel</vt:lpstr>
      <vt:lpstr>Ink Free</vt:lpstr>
      <vt:lpstr>Tw Cen MT</vt:lpstr>
      <vt:lpstr>Tw Cen MT Condensed</vt:lpstr>
      <vt:lpstr>Wingdings 3</vt:lpstr>
      <vt:lpstr>SketchLinesVTI</vt:lpstr>
      <vt:lpstr>Integral</vt:lpstr>
      <vt:lpstr>Topic: Statistics Investigation EQ: What is the Problem that I need to solve and what mathematics can I use to solve the Problem?</vt:lpstr>
      <vt:lpstr>Five Questions (LHS)</vt:lpstr>
      <vt:lpstr>Agree or DisaGREE?</vt:lpstr>
      <vt:lpstr>Bottled Water Vs Tap Water</vt:lpstr>
      <vt:lpstr>PowerPoint Presentation</vt:lpstr>
      <vt:lpstr>How Far does Water Travel?</vt:lpstr>
      <vt:lpstr>How Far does Water Travel?</vt:lpstr>
      <vt:lpstr>How Far does Water Travel?</vt:lpstr>
      <vt:lpstr>How Far does Water Travel?</vt:lpstr>
      <vt:lpstr>How Far does Water Travel?</vt:lpstr>
      <vt:lpstr>In Your Groups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Statistics Investigation EQ: What is the Mathematical Thinking Process? </dc:title>
  <dc:creator>Magdeline PARLEVLIET</dc:creator>
  <cp:lastModifiedBy>PARLEVLIET Magdeline [Baldivis Secondary College]</cp:lastModifiedBy>
  <cp:revision>40</cp:revision>
  <dcterms:created xsi:type="dcterms:W3CDTF">2021-05-25T09:55:12Z</dcterms:created>
  <dcterms:modified xsi:type="dcterms:W3CDTF">2021-05-27T16:05:32Z</dcterms:modified>
</cp:coreProperties>
</file>